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58" r:id="rId4"/>
    <p:sldId id="298" r:id="rId5"/>
    <p:sldId id="299" r:id="rId6"/>
    <p:sldId id="300" r:id="rId7"/>
    <p:sldId id="301" r:id="rId8"/>
    <p:sldId id="302" r:id="rId9"/>
    <p:sldId id="304" r:id="rId10"/>
    <p:sldId id="305" r:id="rId11"/>
    <p:sldId id="303" r:id="rId12"/>
    <p:sldId id="306" r:id="rId13"/>
    <p:sldId id="297" r:id="rId14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8"/>
    <p:restoredTop sz="91441"/>
  </p:normalViewPr>
  <p:slideViewPr>
    <p:cSldViewPr snapToGrid="0" snapToObjects="1">
      <p:cViewPr varScale="1">
        <p:scale>
          <a:sx n="67" d="100"/>
          <a:sy n="67" d="100"/>
        </p:scale>
        <p:origin x="-87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-6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9512B-6234-6442-9876-04D5E661FE4B}" type="datetimeFigureOut">
              <a:rPr lang="cs-CZ" smtClean="0"/>
              <a:t>27.8.2021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B72B7-3E24-F742-914A-21BC5B582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28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B72B7-3E24-F742-914A-21BC5B5826F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52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0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2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30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74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6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380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9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2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4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3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9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4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8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4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40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22F5B4-CC66-F649-BDDE-47F467D85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126" y="2404534"/>
            <a:ext cx="8082877" cy="2167466"/>
          </a:xfrm>
        </p:spPr>
        <p:txBody>
          <a:bodyPr/>
          <a:lstStyle/>
          <a:p>
            <a:r>
              <a:rPr lang="cs-CZ" b="1" dirty="0"/>
              <a:t>Informační schůzka  připomínkám obce k návrhu územního plánu Jevany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5AE6D44-CE9C-184F-8011-D84D92C0F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796791"/>
            <a:ext cx="7766936" cy="1096899"/>
          </a:xfrm>
        </p:spPr>
        <p:txBody>
          <a:bodyPr>
            <a:normAutofit/>
          </a:bodyPr>
          <a:lstStyle/>
          <a:p>
            <a:r>
              <a:rPr lang="cs-CZ" sz="2400" dirty="0"/>
              <a:t>29.8.2021</a:t>
            </a:r>
          </a:p>
        </p:txBody>
      </p:sp>
    </p:spTree>
    <p:extLst>
      <p:ext uri="{BB962C8B-B14F-4D97-AF65-F5344CB8AC3E}">
        <p14:creationId xmlns:p14="http://schemas.microsoft.com/office/powerpoint/2010/main" val="26168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F885A7-C6A8-4F06-899B-7C7EB173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3F53992-3B7D-4274-B363-0AA314E5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9633729" cy="4214355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 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(plochy bydlení individuální)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 rodinný dům podmínky prostorového uspořádání min. 1500m</a:t>
            </a:r>
            <a:r>
              <a:rPr lang="cs-CZ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 ploše SV 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(plochy smíšené obytné venkovské)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nechat pouze sedlové střechy, 7,0 m v nejvyšším bodě šikmých a tvarovaných střech od rostlého terénu v nejnižším bodě od rostlého terénu</a:t>
            </a:r>
          </a:p>
          <a:p>
            <a:pPr marL="0" indent="0">
              <a:buNone/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Dotaz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druh pozemku „OSTATNÍ PLOCHA“ jakou může mít zastavěnost?  Řídí se regulativy daného území BI, SX, SV aj. </a:t>
            </a:r>
            <a:r>
              <a:rPr lang="cs-CZ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Druh pozemku nikterak neurčuje způsob jeho využití.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Využití pozemku se řídí územním plánem.</a:t>
            </a:r>
          </a:p>
          <a:p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 výroková část (str. 52) &gt; chybí v grafické části, dát do souladu</a:t>
            </a:r>
          </a:p>
          <a:p>
            <a:pPr marL="0" indent="0"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8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3F8E76-468C-464B-BBEB-42F81790C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8095"/>
          </a:xfrm>
        </p:spPr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315D1D6-D086-4102-BAE5-712D679F7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86" y="1318379"/>
            <a:ext cx="8596668" cy="3880773"/>
          </a:xfrm>
        </p:spPr>
        <p:txBody>
          <a:bodyPr/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SX 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(plochy smíšené,  obytné, rekreační a lesní) 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minimální plocha zeleně 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62C0CC51-7DBB-4734-85A9-FE2FA53838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89969"/>
              </p:ext>
            </p:extLst>
          </p:nvPr>
        </p:nvGraphicFramePr>
        <p:xfrm>
          <a:off x="1221815" y="2395228"/>
          <a:ext cx="7507705" cy="2671576"/>
        </p:xfrm>
        <a:graphic>
          <a:graphicData uri="http://schemas.openxmlformats.org/drawingml/2006/table">
            <a:tbl>
              <a:tblPr firstRow="1" firstCol="1" bandRow="1"/>
              <a:tblGrid>
                <a:gridCol w="1551042">
                  <a:extLst>
                    <a:ext uri="{9D8B030D-6E8A-4147-A177-3AD203B41FA5}">
                      <a16:colId xmlns:a16="http://schemas.microsoft.com/office/drawing/2014/main" xmlns="" val="3999915043"/>
                    </a:ext>
                  </a:extLst>
                </a:gridCol>
                <a:gridCol w="1509156">
                  <a:extLst>
                    <a:ext uri="{9D8B030D-6E8A-4147-A177-3AD203B41FA5}">
                      <a16:colId xmlns:a16="http://schemas.microsoft.com/office/drawing/2014/main" xmlns="" val="424408194"/>
                    </a:ext>
                  </a:extLst>
                </a:gridCol>
                <a:gridCol w="1380961">
                  <a:extLst>
                    <a:ext uri="{9D8B030D-6E8A-4147-A177-3AD203B41FA5}">
                      <a16:colId xmlns:a16="http://schemas.microsoft.com/office/drawing/2014/main" xmlns="" val="2025131710"/>
                    </a:ext>
                  </a:extLst>
                </a:gridCol>
                <a:gridCol w="1619583">
                  <a:extLst>
                    <a:ext uri="{9D8B030D-6E8A-4147-A177-3AD203B41FA5}">
                      <a16:colId xmlns:a16="http://schemas.microsoft.com/office/drawing/2014/main" xmlns="" val="2077474250"/>
                    </a:ext>
                  </a:extLst>
                </a:gridCol>
                <a:gridCol w="1446963">
                  <a:extLst>
                    <a:ext uri="{9D8B030D-6E8A-4147-A177-3AD203B41FA5}">
                      <a16:colId xmlns:a16="http://schemas.microsoft.com/office/drawing/2014/main" xmlns="" val="3928936674"/>
                    </a:ext>
                  </a:extLst>
                </a:gridCol>
              </a:tblGrid>
              <a:tr h="1001841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Velikost pozemku do m</a:t>
                      </a:r>
                      <a:r>
                        <a:rPr lang="cs-CZ" sz="2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Zastavěná plocha 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r>
                        <a:rPr lang="cs-CZ" sz="2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Zeleň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r>
                        <a:rPr lang="cs-CZ" sz="2000" baseline="30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3747860"/>
                  </a:ext>
                </a:extLst>
              </a:tr>
              <a:tr h="333947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65 %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617149"/>
                  </a:ext>
                </a:extLst>
              </a:tr>
              <a:tr h="333947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240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70 %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1400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4207979"/>
                  </a:ext>
                </a:extLst>
              </a:tr>
              <a:tr h="333947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75 %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34182812"/>
                  </a:ext>
                </a:extLst>
              </a:tr>
              <a:tr h="333947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12 %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8093123"/>
                  </a:ext>
                </a:extLst>
              </a:tr>
              <a:tr h="333947"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10 %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80 %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6400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569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0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60C3F5-98AC-4AC7-845B-5BD734D4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1651"/>
            <a:ext cx="8596668" cy="43233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Připomínky k návrhu územního plánu je možné podat </a:t>
            </a:r>
            <a:r>
              <a:rPr lang="cs-CZ" dirty="0" smtClean="0"/>
              <a:t>stále</a:t>
            </a:r>
            <a:r>
              <a:rPr lang="cs-CZ" dirty="0" smtClean="0"/>
              <a:t> </a:t>
            </a:r>
            <a:r>
              <a:rPr lang="cs-CZ" dirty="0"/>
              <a:t>prostřednictvím obce nejpozději do pátku </a:t>
            </a:r>
            <a:r>
              <a:rPr lang="cs-CZ" u="sng" dirty="0"/>
              <a:t>24.9.2021</a:t>
            </a:r>
            <a:r>
              <a:rPr lang="cs-CZ" dirty="0"/>
              <a:t>.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84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6ED4E9-8815-44BD-8C49-15D596394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Děkujeme za pozornost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EC653496-F318-4DC8-AB50-AFA771D475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79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2EAF5E-A3CB-C84B-AF20-22A25172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Program informační schůzky </a:t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/>
            </a:r>
            <a:br>
              <a:rPr lang="cs-CZ" b="1" dirty="0"/>
            </a:b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20F4D7EB-6592-403F-B024-775DEF83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9754045" cy="3856789"/>
          </a:xfrm>
        </p:spPr>
        <p:txBody>
          <a:bodyPr>
            <a:normAutofit/>
          </a:bodyPr>
          <a:lstStyle/>
          <a:p>
            <a:r>
              <a:rPr lang="cs-CZ" sz="2800" dirty="0"/>
              <a:t>Připomínky obce k návrhu ÚP</a:t>
            </a:r>
          </a:p>
          <a:p>
            <a:endParaRPr lang="cs-CZ" sz="2800" dirty="0"/>
          </a:p>
          <a:p>
            <a:r>
              <a:rPr lang="cs-CZ" sz="2800" dirty="0"/>
              <a:t>Došlé připomínky občanů na obec k návrhu ÚP &gt;</a:t>
            </a:r>
            <a:r>
              <a:rPr lang="cs-CZ" sz="2800" i="1" dirty="0"/>
              <a:t> budou </a:t>
            </a:r>
            <a:br>
              <a:rPr lang="cs-CZ" sz="2800" i="1" dirty="0"/>
            </a:br>
            <a:r>
              <a:rPr lang="cs-CZ" sz="2800" i="1" dirty="0"/>
              <a:t>v plném rozsahu předány na odbor ÚP do Říčan</a:t>
            </a:r>
          </a:p>
          <a:p>
            <a:endParaRPr lang="cs-CZ" sz="2800" dirty="0"/>
          </a:p>
          <a:p>
            <a:r>
              <a:rPr lang="cs-CZ" sz="2800" dirty="0"/>
              <a:t>Některé došlé připomínky k návrhu ÚP podané na odbor ÚP do Říčan &gt; </a:t>
            </a:r>
            <a:r>
              <a:rPr lang="cs-CZ" sz="2800" i="1" dirty="0"/>
              <a:t>obci na vědomí</a:t>
            </a:r>
          </a:p>
        </p:txBody>
      </p:sp>
    </p:spTree>
    <p:extLst>
      <p:ext uri="{BB962C8B-B14F-4D97-AF65-F5344CB8AC3E}">
        <p14:creationId xmlns:p14="http://schemas.microsoft.com/office/powerpoint/2010/main" val="11304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413061-353A-9C4A-8A9F-35F220FF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Připomínky obce k návrhu ÚP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85C4558-E331-5E4E-8B37-70D7508AC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1771"/>
            <a:ext cx="8596668" cy="4749591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Pozemek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č. 186/28  ponechat v BI </a:t>
            </a:r>
            <a:r>
              <a:rPr lang="cs-CZ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(stávající stav)</a:t>
            </a: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</a:endParaRPr>
          </a:p>
          <a:p>
            <a:endParaRPr lang="cs-CZ" sz="2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CB25510-C45C-427D-8521-967380206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6" y="1930399"/>
            <a:ext cx="5675935" cy="4234011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xmlns="" id="{55C2EFB8-1688-433C-885F-FF04D3493192}"/>
              </a:ext>
            </a:extLst>
          </p:cNvPr>
          <p:cNvCxnSpPr>
            <a:cxnSpLocks/>
          </p:cNvCxnSpPr>
          <p:nvPr/>
        </p:nvCxnSpPr>
        <p:spPr>
          <a:xfrm flipH="1">
            <a:off x="4319337" y="2222776"/>
            <a:ext cx="1776665" cy="154310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C38F73-EE0A-4780-B954-6D05F5C7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D8488A0-7F57-403E-9BC2-082B1CDF6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1443"/>
            <a:ext cx="8596668" cy="4729920"/>
          </a:xfrm>
        </p:spPr>
        <p:txBody>
          <a:bodyPr/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Pozemek WD 11 na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č. 288/165 zrušit navrhovanou komunikaci vč. navrhované kanalizační a vodovodní sítě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3665F88C-4C4E-459E-9F09-21D6782F1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78" y="2743199"/>
            <a:ext cx="4250274" cy="306754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F8FFFDBF-BF89-4159-A5FE-272BC4ABC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749" y="2743199"/>
            <a:ext cx="4430619" cy="3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80B487-70EB-4CE1-807E-15203652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DC70D08-F9F7-41A9-BC77-E11B3B4BA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2598"/>
            <a:ext cx="8695266" cy="5455401"/>
          </a:xfrm>
        </p:spPr>
        <p:txBody>
          <a:bodyPr>
            <a:normAutofit/>
          </a:bodyPr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R1 rezerva </a:t>
            </a:r>
            <a:r>
              <a:rPr lang="cs-CZ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(změna na veřejnou zeleň, příp. zdůvodnění proč musí být rezerva v území)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Územní rezervou je plocha nebo koridor, které jsou vymezené v územně plánovací dokumentaci pro využití, jehož potřebu a plošné nároky je třeba následně prověřit (vždy jedná zastupitelstvo obce).</a:t>
            </a: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Změnit územní rezervu na plochu nebo koridor umožňující stanovené využití lze jen na základě aktualizace ZÚR (změna územního rozhodnutí) nebo změny ÚP, opět vždy projednává zastupitelstvo obce. </a:t>
            </a:r>
          </a:p>
          <a:p>
            <a:endParaRPr lang="cs-CZ" sz="24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16E48D6-F646-4337-A632-E587A14A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72" y="4675194"/>
            <a:ext cx="2921328" cy="200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2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BBBD6F-570D-4EE0-BD77-2F8224452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2316"/>
          </a:xfrm>
        </p:spPr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7DEC7CA-BE27-40F1-BE62-D90158AD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917"/>
            <a:ext cx="8596668" cy="4549446"/>
          </a:xfrm>
        </p:spPr>
        <p:txBody>
          <a:bodyPr/>
          <a:lstStyle/>
          <a:p>
            <a:pPr algn="just"/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Plocha PV 55 v textové části zrušit výraz „přírodní koupaliště“, ponechat veřejné prostranství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F0E65A1-E7D9-4E32-A234-7CF9FA9A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624230"/>
            <a:ext cx="6502189" cy="36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AC1D03-B991-47FA-814E-EDFD2F5F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C5DF84F-707C-4F5C-9774-8A23AD323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0502"/>
            <a:ext cx="9068245" cy="41687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Definice veřejné zeleně-úplně bez definice (příp.: stávající porost), pokud lze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Zrušit přivaděč plynu, pokud lze příp. zdůvodnění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Hospodářská zvířata vydefinovat v jednom odstavci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Turistická vycházková stezka „Okolo Jevanských rybníků“ &gt; zrušit v celém rozsahu</a:t>
            </a:r>
          </a:p>
          <a:p>
            <a:endParaRPr lang="cs-C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9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0CF7016-8FDD-42F1-AF9D-AE6597BD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842"/>
          </a:xfrm>
        </p:spPr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713DD7F-6805-45E0-BF89-7BCBDB54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17" y="1311442"/>
            <a:ext cx="9080277" cy="3880773"/>
          </a:xfrm>
        </p:spPr>
        <p:txBody>
          <a:bodyPr/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Zachovat komunikaci (parc.č.264/72) průjezd z ul. Jana Špáty na ul.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Kozojedskou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CABD01F-3111-412C-95B8-15EAE9E1C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218047"/>
            <a:ext cx="8129955" cy="4030353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xmlns="" id="{B6FAF007-2CA1-4C54-9345-14183B875AB4}"/>
              </a:ext>
            </a:extLst>
          </p:cNvPr>
          <p:cNvCxnSpPr>
            <a:cxnSpLocks/>
          </p:cNvCxnSpPr>
          <p:nvPr/>
        </p:nvCxnSpPr>
        <p:spPr>
          <a:xfrm flipH="1">
            <a:off x="5666960" y="2905980"/>
            <a:ext cx="2370221" cy="104603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2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419D26-CB99-4C7D-9DAC-7EB4F6D7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2158"/>
          </a:xfrm>
        </p:spPr>
        <p:txBody>
          <a:bodyPr/>
          <a:lstStyle/>
          <a:p>
            <a:r>
              <a:rPr lang="cs-CZ" b="1" dirty="0"/>
              <a:t>Připomínky obce k návrhu ÚP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444F66-A953-4803-880F-B62A947F8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17" y="1306347"/>
            <a:ext cx="9862329" cy="5467432"/>
          </a:xfrm>
        </p:spPr>
        <p:txBody>
          <a:bodyPr/>
          <a:lstStyle/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Přemístit umístěné trafostanice ze soukromých pozemků na pozemky obce</a:t>
            </a:r>
          </a:p>
          <a:p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Plocha PV 52 obec nesouhlasí s navrhovaným OV zachovat BI (stávající stav)</a:t>
            </a:r>
          </a:p>
          <a:p>
            <a:pPr>
              <a:spcBef>
                <a:spcPts val="0"/>
              </a:spcBef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Plocha PV 52 zrušit komunikaci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navrhovanou na </a:t>
            </a:r>
            <a:r>
              <a:rPr lang="cs-CZ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č. 264/91</a:t>
            </a:r>
          </a:p>
          <a:p>
            <a:pPr marL="0" indent="0">
              <a:buNone/>
            </a:pPr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8455311-4B33-45CF-A24E-8F3D2903C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27" y="2353386"/>
            <a:ext cx="4278647" cy="43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1376</TotalTime>
  <Words>264</Words>
  <Application>Microsoft Office PowerPoint</Application>
  <PresentationFormat>Vlastní</PresentationFormat>
  <Paragraphs>75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Fazeta</vt:lpstr>
      <vt:lpstr>Informační schůzka  připomínkám obce k návrhu územního plánu Jevany</vt:lpstr>
      <vt:lpstr> Program informační schůzky     </vt:lpstr>
      <vt:lpstr>Připomínky obce k návrhu ÚP</vt:lpstr>
      <vt:lpstr>Připomínky obce k návrhu ÚP</vt:lpstr>
      <vt:lpstr>Připomínky obce k návrhu ÚP</vt:lpstr>
      <vt:lpstr>Připomínky obce k návrhu ÚP</vt:lpstr>
      <vt:lpstr>Připomínky obce k návrhu ÚP</vt:lpstr>
      <vt:lpstr>Připomínky obce k návrhu ÚP</vt:lpstr>
      <vt:lpstr>Připomínky obce k návrhu ÚP</vt:lpstr>
      <vt:lpstr>Připomínky obce k návrhu ÚP</vt:lpstr>
      <vt:lpstr>Připomínky obce k návrhu ÚP</vt:lpstr>
      <vt:lpstr>Připomínky k návrhu územního plánu je možné podat stále prostřednictvím obce nejpozději do pátku 24.9.2021.  </vt:lpstr>
      <vt:lpstr>Děkujeme za pozornost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schůzka k návrhu územního plánu Jevany</dc:title>
  <dc:creator>Alice Rašovská</dc:creator>
  <cp:lastModifiedBy>Marce</cp:lastModifiedBy>
  <cp:revision>62</cp:revision>
  <cp:lastPrinted>2021-08-27T14:01:23Z</cp:lastPrinted>
  <dcterms:created xsi:type="dcterms:W3CDTF">2021-07-28T11:09:27Z</dcterms:created>
  <dcterms:modified xsi:type="dcterms:W3CDTF">2021-08-27T17:12:28Z</dcterms:modified>
</cp:coreProperties>
</file>