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9" r:id="rId9"/>
    <p:sldId id="270" r:id="rId10"/>
    <p:sldId id="263" r:id="rId11"/>
    <p:sldId id="294" r:id="rId12"/>
    <p:sldId id="295" r:id="rId13"/>
    <p:sldId id="296" r:id="rId14"/>
    <p:sldId id="292" r:id="rId15"/>
    <p:sldId id="290" r:id="rId16"/>
    <p:sldId id="291" r:id="rId17"/>
    <p:sldId id="293" r:id="rId18"/>
    <p:sldId id="264" r:id="rId19"/>
    <p:sldId id="265" r:id="rId20"/>
    <p:sldId id="268" r:id="rId21"/>
    <p:sldId id="271" r:id="rId22"/>
    <p:sldId id="272" r:id="rId23"/>
    <p:sldId id="266" r:id="rId24"/>
    <p:sldId id="274" r:id="rId25"/>
    <p:sldId id="275" r:id="rId26"/>
    <p:sldId id="277" r:id="rId27"/>
    <p:sldId id="287" r:id="rId28"/>
    <p:sldId id="276" r:id="rId29"/>
    <p:sldId id="288" r:id="rId30"/>
    <p:sldId id="267" r:id="rId31"/>
    <p:sldId id="282" r:id="rId32"/>
    <p:sldId id="289" r:id="rId33"/>
    <p:sldId id="285" r:id="rId34"/>
    <p:sldId id="28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8"/>
    <p:restoredTop sz="91441"/>
  </p:normalViewPr>
  <p:slideViewPr>
    <p:cSldViewPr snapToGrid="0" snapToObjects="1">
      <p:cViewPr varScale="1">
        <p:scale>
          <a:sx n="80" d="100"/>
          <a:sy n="80" d="100"/>
        </p:scale>
        <p:origin x="96" y="402"/>
      </p:cViewPr>
      <p:guideLst/>
    </p:cSldViewPr>
  </p:slideViewPr>
  <p:outlineViewPr>
    <p:cViewPr>
      <p:scale>
        <a:sx n="33" d="100"/>
        <a:sy n="33" d="100"/>
      </p:scale>
      <p:origin x="-6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28.2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5504,'-1'-2'5494,"3"9"-4103,1 0-1269,1 0 1,-1 0-1,2-1 0,-1 1 1,1-1-1,0 0 0,0-1 1,9 8-1,5 2 711,29 17 1,-26-16-260,23 19 0,-44-34-586,9-1-1913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3.7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4992,'2'3'3290,"15"10"-1514,-16-13-1752,0 1 0,1 0 0,-1 0 0,0 0 0,1 0 0,-1 1 0,0-1 0,0 0-1,0 0 1,1 3 0,11 11 55,-3-5-109,3 3 118,-6-5-73,-6-7-11,-1-1-1,0 0 1,0 1 0,1-1 0,-1 1 0,0-1 0,0 1-1,1-1 1,-1 0 0,0 1 0,1-1 0,-1 0 0,1 1 0,-1-1-1,0 0 1,1 1 0,-1-1 0,1 0 0,-1 0 0,1 0-1,-1 1 1,1-1 0,0 0 0,9 4-1081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4.2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5376,'14'10'4035,"5"7"-2570,6 5-1232,-17-15-67,0 0 1,11 14-1,-7-8-164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4.7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5888,'6'7'4531,"8"-2"-3569,14 3-919,-18-5 112,0 1 1,0 0-1,-1 0 1,1 1 0,-1 1-1,12 8 1,-6-5-35,-6-1-38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5.2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5120,'4'11'4359,"5"0"-3316,-6-8-1053,0-1-1,1 1 0,-1-1 1,5 3-1,14 6 95,-12-5 15,21 9 1,-25-11-872,-5-4 672,-1 1 0,1-1 0,0 1 0,-1-1 0,1 0 0,-1 1 0,1-1 0,-1 0 0,1 1 0,0-1 0,-1 0 0,1 0 0,0 0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5.8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4864,'39'18'6107,"17"17"-5525,-38-23 307,4 6-284,-19-14-928,0-1 1,1 0-1,-1 0 1,8 4-1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6.2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5248,'16'11'5389,"-8"-2"-4117,4 1-560,1-1 0,25 16 0,-32-21-731,4 1-723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7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1 129 4608,'0'-3'602,"1"-1"0,-1 1 1,1 0-1,0-1 0,0 1 0,0 0 0,0-1 1,1 1-1,2-4 0,19-28-208,-17 28-53,11-12-51,-12 14-1258,-1 0-1,0 0 1,4-6-1,-5 7 452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7.8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1 119 4224,'6'-3'5269,"3"-8"-3226,8-19-2216,-11 18 671,2-1-496,16-32 71,-22 40-445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8.3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68 5376,'3'-1'4012,"18"-13"-2483,20-16-436,-25 19-877,3-1-440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8.9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98 5888,'0'-8'6618,"10"-5"-4751,-2 0-1544,10-13-70,-9 13-193,-8 11-59,0 0 0,1 0 0,-1 0 0,0 0 0,1 0 0,0 1 0,-1-1 0,3-2 0,0-1-464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28.8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6144,'2'2'5329,"8"7"-4616,-2 0-569,0-1 0,0 1 1,1-2-1,0 1 0,17 10 0,53 24 1306,-64-33-841,0 1-572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8.1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9 1 5120,'-7'12'4952,"7"-10"-4704,-2 19 1277,2 330-469,0-349-1071,1-1 0,-1 1 1,0-1-1,1 1 0,-1-1 0,0 0 0,1 1 1,0-1-1,-1 1 0,3 1 0,-3-2-67,1 0-1,0 0 0,-1 0 1,1 1-1,-1-1 0,1 0 1,-1 0-1,0 0 0,1 1 1,-1 1-1,0 0-66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8.5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7 0 6144,'-2'6'593,"1"0"0,0 0 0,0 1 0,0-1 0,1 0 0,0 0 0,1 12 0,0 3-276,2 130 839,6-49-3123,-5-85 1717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9.0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4864,'0'145'7028,"0"73"-8990,1-208 1530,1-3 182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9.3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 0 5760,'-5'10'5595,"5"-8"-5380,0 18 132,0-12-14,-4 166 249,4-69-3494,0-80 2592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9.7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9 1 5760,'-4'43'2688,"-1"-8"-2272,5-27-96,0 5-224,0 5-64,0 7 0,0-3-32,0-1 0,0-4 0,0-9 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57.6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4224,'2'6'6877,"-1"31"-6682,0-22-23,0-1 0,6 24 1,0 1-109,-5-10 63,-3 43 0,0-27 78,0-15 20,0-18-213,1 0-1,0 1 1,3 16 0,9 15-1730,-8-31 1548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0.3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20 142 6656,'-2'0'266,"-11"-4"1572,13 4-1804,0 0 1,-1 0 0,1 0 0,0 0 0,0-1 0,-1 1 0,1 0 0,0 0 0,0 0-1,-1-1 1,1 1 0,0 0 0,0 0 0,0-1 0,0 1 0,-1 0 0,1 0-1,0-1 1,0 1 0,0 0 0,0-1 0,0 1 0,0 0 0,0 0 0,0-1-1,0 1 1,0 0 0,0-1 0,0 1 0,0 0 0,0-1 0,0 1 0,0 0-1,0 0 1,0-1 0,0 1 0,1-1 0,18-8 440,-4 3-420,1 0 0,-1 1 0,1 0 0,22-3 0,-2 0-10,53-21 17,-10 2-2,-63 22-66,-2 1 35,1 0 0,0 1 0,0 1 0,25-2 0,17 4-1261,-41-3 1083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0.8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7 139 6144,'-6'3'3772,"24"-1"-3000,-7-2-458,4 0-108,0 0 1,0 0-1,0-2 1,0 0-1,0 0 1,19-7 0,107-44 225,-119 45-454,-5 2 21,-1 0 0,1-1 0,-1 0 0,27-19 0,-39 24-614,-1 0 0,0 0 0,1 0 0,-1 1-1,1-1 1,-1 1 0,1 0 0,4-1 0,4 1-1326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1.2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65 3840,'4'-2'917,"-3"1"-611,1 1 0,-1-1 0,1 1 0,-1-1-1,1 1 1,-1 0 0,1-1 0,-1 1 0,4 0-1,25 1 2200,-14 0-2196,-16-1-308,49-3 1312,-44 3-1203,1-1-1,-1-1 1,0 1 0,0-1 0,0 0-1,0 0 1,5-3 0,4-2-56,0 1 0,0 1 0,0 0 0,25-5 0,-30 7-111,15-2-857,13 3-7174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1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46 5504,'6'-10'2832,"-5"10"-2738,15-2 709,1 0-90,15-7 822,56-9-1,-64 14-2053,-8 3-63,-8 1 444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29.3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7040,'9'18'4867,"-7"-16"-4519,19 17-380,-12-12 518,-3-2-379,1 0 1,0-1-1,-1 1 1,2-1-1,-1-1 0,9 4 1,62 30 633,-76-36-1234,5 2 913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1.9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 0 4608,'-1'1'127,"0"0"1,0 0-1,1 0 0,-1 0 1,1 0-1,-1 0 1,1 0-1,-1 0 0,1 0 1,0 0-1,-1 0 1,1 1-1,0-1 0,0 0 1,0 0-1,0 0 1,0 0-1,0 1 0,0-1 1,0 0-1,1 1 1,0 13 978,4 45 857,-2 75-1473,5 18-1242,-8-125 646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2.3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12 1 6144,'-3'15'2368,"-1"-8"-1856,4 3 96,0-2-128,0 2-320,0 0-96,0 2-32,0 2-32,0 0 0,0 4 0,0 3 0,0 1-288,0-1-128,0 1-1824,0-1-768,-4 4 1600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2.7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5120,'0'11'4352,"4"-4"-3520,1 1-96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3.1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11712,'0'15'352,"0"-2"-128,3 5-64,-3 0 32,0 4-32,4 3 0,-4-1-192,4 5 32,-1-1 0,2 0 64,-1-2-256,1 2-96,-2-3-1888,1-3-864,-4 2 1536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3.4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4736,'1'9'1052,"0"0"0,0 0-1,4 13 1,-3-13-645,0 0 0,0 0 0,0 15-1,-2 1 118,0 9-64,0 0 0,3 0-1,6 37 1,4-27-655,-8-29-937,4 26 0,-8-27 834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3.8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49 1 5632,'-2'8'1032,"1"0"1,0 1 0,0-1-1,1 14 1,0-13-573,0 1 0,-1-1-1,-1 11 1,-9 23 832,2-4-1178,-6 47 0,13 7-5788,-1-66 5002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4.6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15 175 6016,'-2'-2'426,"0"-1"0,1 1 0,-1-1 0,1 1 1,0-1-1,0 0 0,0 0 0,0 0 0,0 1 1,-1-7-1,4 8-285,0 0 1,-1-1-1,1 1 0,0 0 1,0 0-1,0 0 1,-1 0-1,1 0 1,4 0-1,3-3-46,1-1-67,-2 1-18,0 0 0,1 1 1,10-3-1,14-5-162,-1 0 1,32-18-1,-26 12-123,3-2 93,-4 4 76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5.0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7040,'3'2'4363,"10"-1"-3982,6 0-544,-13 1 166,0-1 1,0 0-1,0 0 1,0 0-1,0-1 1,0 0-1,8-1 1,3-1-143,21-7 0,-16 4-96,2 1 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4.2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12 0 5888,'-3'5'2688,"3"15"-1152,0-12-800,0-1 32,0 4-224,0-1-64,0 8-288,0-4 0,0 1 32,0-4-192,0 6 0,0 1-2016,0 0-896,0-3 1376,-8-5 768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5.3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6144,'11'-6'4291,"-9"6"-4039,21-3 671,-14 2-427,71-7 235,-78 8-686,5-1-686,0 1 1,0-1-1,13 2 1,-7 0-923,2-1 518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29.9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6016,'4'10'4747,"12"4"-3297,0 0-837,-6-1-425,1-1 0,0-1 0,1 0 0,0 0 0,1-1-1,0-1 1,1 0 0,22 11 0,-32-18-170,-4-1-36,1-1-1,-1 1 1,1-1 0,-1 0 0,1 1 0,0-1-1,-1 0 1,1 1 0,-1-1 0,1 0-1,0 0 1,-1 0 0,1 0 0,0 1-1,-1-1 1,1 0 0,0 0 0,0 0-1,0-1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50:05.7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 4992,'0'0'2336,"16"-6"128,-13 9-1824,6-3 192,-2 0-512,0 0 96,7 0-256,-7 0 64,5 0-128,-3 0-64,3 0 0,-1 0-384,1 0 192,0 0-160,0 0 192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0.4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5248,'8'20'4836,"-5"-16"-4396,19 22 103,-11-15 390,46 52 848,-50-58-1931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1.3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1 186 4992,'5'-19'4536,"-3"17"-4347,5-10 547,17-68 560,-14 49-1171,4-11-3653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1.8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1 162 4736,'2'-14'4020,"6"-8"-2309,1-6-1368,6-36 392,-9 40-526,-4 14 440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2.4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1 127 5632,'7'-8'7091,"0"-11"-7428,-4 12 1113,23-68-605,-18 61-2171,-7 11 1707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9T12:49:33.1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4480,'1'-1'6491,"9"6"-5206,-7-2-1270,-2-2 6,0 0 0,-1-1 0,1 1 0,0 0 0,0 0 0,0 0 0,0-1 0,1 1 0,-1-1 0,0 1 0,0-1 0,0 1 0,3 0 0,-2 0 1,0 0 1,0 0-1,0 1 1,0-1 0,0 1-1,0-1 1,0 1-1,0 0 1,0-1-1,-1 1 1,1 0-1,1 3 1,6 6 20,18 18-1350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9512B-6234-6442-9876-04D5E661FE4B}" type="datetimeFigureOut">
              <a:rPr lang="cs-CZ" smtClean="0"/>
              <a:t>4.8.2021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B72B7-3E24-F742-914A-21BC5B582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28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52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9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82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2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324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07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B72B7-3E24-F742-914A-21BC5B5826F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48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6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customXml" Target="../ink/ink19.xml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47.png"/><Relationship Id="rId7" Type="http://schemas.openxmlformats.org/officeDocument/2006/relationships/customXml" Target="../ink/ink3.xml"/><Relationship Id="rId12" Type="http://schemas.openxmlformats.org/officeDocument/2006/relationships/image" Target="../media/image3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9.pn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customXml" Target="../ink/ink5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customXml" Target="../ink/ink18.xml"/><Relationship Id="rId40" Type="http://schemas.openxmlformats.org/officeDocument/2006/relationships/image" Target="../media/image50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32.png"/><Relationship Id="rId9" Type="http://schemas.openxmlformats.org/officeDocument/2006/relationships/customXml" Target="../ink/ink4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13.xml"/><Relationship Id="rId30" Type="http://schemas.openxmlformats.org/officeDocument/2006/relationships/image" Target="../media/image45.png"/><Relationship Id="rId35" Type="http://schemas.openxmlformats.org/officeDocument/2006/relationships/customXml" Target="../ink/ink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25.xml"/><Relationship Id="rId18" Type="http://schemas.openxmlformats.org/officeDocument/2006/relationships/image" Target="../media/image59.png"/><Relationship Id="rId26" Type="http://schemas.openxmlformats.org/officeDocument/2006/relationships/image" Target="../media/image63.png"/><Relationship Id="rId39" Type="http://schemas.openxmlformats.org/officeDocument/2006/relationships/customXml" Target="../ink/ink38.xml"/><Relationship Id="rId3" Type="http://schemas.openxmlformats.org/officeDocument/2006/relationships/customXml" Target="../ink/ink20.xml"/><Relationship Id="rId21" Type="http://schemas.openxmlformats.org/officeDocument/2006/relationships/customXml" Target="../ink/ink29.xml"/><Relationship Id="rId34" Type="http://schemas.openxmlformats.org/officeDocument/2006/relationships/image" Target="../media/image67.png"/><Relationship Id="rId42" Type="http://schemas.openxmlformats.org/officeDocument/2006/relationships/image" Target="../media/image71.png"/><Relationship Id="rId7" Type="http://schemas.openxmlformats.org/officeDocument/2006/relationships/customXml" Target="../ink/ink22.xml"/><Relationship Id="rId12" Type="http://schemas.openxmlformats.org/officeDocument/2006/relationships/image" Target="../media/image56.png"/><Relationship Id="rId17" Type="http://schemas.openxmlformats.org/officeDocument/2006/relationships/customXml" Target="../ink/ink27.xml"/><Relationship Id="rId25" Type="http://schemas.openxmlformats.org/officeDocument/2006/relationships/customXml" Target="../ink/ink31.xml"/><Relationship Id="rId33" Type="http://schemas.openxmlformats.org/officeDocument/2006/relationships/customXml" Target="../ink/ink35.xml"/><Relationship Id="rId38" Type="http://schemas.openxmlformats.org/officeDocument/2006/relationships/image" Target="../media/image69.png"/><Relationship Id="rId2" Type="http://schemas.openxmlformats.org/officeDocument/2006/relationships/image" Target="../media/image51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29" Type="http://schemas.openxmlformats.org/officeDocument/2006/relationships/customXml" Target="../ink/ink33.xml"/><Relationship Id="rId41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customXml" Target="../ink/ink24.xml"/><Relationship Id="rId24" Type="http://schemas.openxmlformats.org/officeDocument/2006/relationships/image" Target="../media/image62.png"/><Relationship Id="rId32" Type="http://schemas.openxmlformats.org/officeDocument/2006/relationships/image" Target="../media/image66.png"/><Relationship Id="rId37" Type="http://schemas.openxmlformats.org/officeDocument/2006/relationships/customXml" Target="../ink/ink37.xml"/><Relationship Id="rId40" Type="http://schemas.openxmlformats.org/officeDocument/2006/relationships/image" Target="../media/image70.png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23" Type="http://schemas.openxmlformats.org/officeDocument/2006/relationships/customXml" Target="../ink/ink30.xml"/><Relationship Id="rId28" Type="http://schemas.openxmlformats.org/officeDocument/2006/relationships/image" Target="../media/image64.png"/><Relationship Id="rId36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customXml" Target="../ink/ink28.xml"/><Relationship Id="rId31" Type="http://schemas.openxmlformats.org/officeDocument/2006/relationships/customXml" Target="../ink/ink34.xml"/><Relationship Id="rId44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customXml" Target="../ink/ink23.xml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customXml" Target="../ink/ink32.xml"/><Relationship Id="rId30" Type="http://schemas.openxmlformats.org/officeDocument/2006/relationships/image" Target="../media/image65.png"/><Relationship Id="rId35" Type="http://schemas.openxmlformats.org/officeDocument/2006/relationships/customXml" Target="../ink/ink36.xml"/><Relationship Id="rId43" Type="http://schemas.openxmlformats.org/officeDocument/2006/relationships/customXml" Target="../ink/ink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2F5B4-CC66-F649-BDDE-47F467D85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Informační schůzka k návrhu územního plánu Jevany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E6D44-CE9C-184F-8011-D84D92C0FE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29.7.2021</a:t>
            </a:r>
          </a:p>
        </p:txBody>
      </p:sp>
    </p:spTree>
    <p:extLst>
      <p:ext uri="{BB962C8B-B14F-4D97-AF65-F5344CB8AC3E}">
        <p14:creationId xmlns:p14="http://schemas.microsoft.com/office/powerpoint/2010/main" val="261686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Odborné informace Ing. arch. Martiny Jánoš, za pořizovatele Městský úřad Říčany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19C0-387A-C341-BC00-161709AFF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000" i="1" dirty="0">
              <a:solidFill>
                <a:schemeClr val="accent5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sz="2000" dirty="0"/>
              <a:t>Základní pojmy</a:t>
            </a:r>
          </a:p>
          <a:p>
            <a:pPr>
              <a:buFont typeface="+mj-lt"/>
              <a:buAutoNum type="arabicPeriod"/>
            </a:pPr>
            <a:r>
              <a:rPr lang="cs-CZ" sz="2000" dirty="0"/>
              <a:t>Proces pořizování územního plánu</a:t>
            </a:r>
          </a:p>
          <a:p>
            <a:pPr>
              <a:buFont typeface="+mj-lt"/>
              <a:buAutoNum type="arabicPeriod"/>
            </a:pPr>
            <a:r>
              <a:rPr lang="cs-CZ" sz="2000" dirty="0"/>
              <a:t>Postup obce</a:t>
            </a:r>
          </a:p>
        </p:txBody>
      </p:sp>
    </p:spTree>
    <p:extLst>
      <p:ext uri="{BB962C8B-B14F-4D97-AF65-F5344CB8AC3E}">
        <p14:creationId xmlns:p14="http://schemas.microsoft.com/office/powerpoint/2010/main" val="96074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Základní pojmy</a:t>
            </a:r>
            <a:br>
              <a:rPr lang="cs-CZ" b="1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19C0-387A-C341-BC00-161709AF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44" y="1097984"/>
            <a:ext cx="8596668" cy="5824567"/>
          </a:xfrm>
        </p:spPr>
        <p:txBody>
          <a:bodyPr>
            <a:normAutofit/>
          </a:bodyPr>
          <a:lstStyle/>
          <a:p>
            <a:r>
              <a:rPr lang="cs-CZ" sz="1600" b="1" dirty="0"/>
              <a:t>Územní plán je nástroj územního plánování</a:t>
            </a:r>
            <a:r>
              <a:rPr lang="cs-CZ" sz="1600" dirty="0"/>
              <a:t>. Jedná se o územně plánovací dokumentaci na úrovni obce. Územní plán zpřesňuje a rozvíjí cíle a úkoly územního plánování pro území obce v souladu se zásadami územního rozvoje kraje a s politikou územního rozvoje</a:t>
            </a:r>
          </a:p>
          <a:p>
            <a:pPr marL="0" indent="0">
              <a:buNone/>
            </a:pPr>
            <a:r>
              <a:rPr lang="cs-CZ" sz="1600" dirty="0"/>
              <a:t>	Územní plán: </a:t>
            </a:r>
          </a:p>
          <a:p>
            <a:pPr marL="0" indent="0">
              <a:buNone/>
            </a:pPr>
            <a:r>
              <a:rPr lang="cs-CZ" sz="1600" dirty="0"/>
              <a:t>	- stanoví základní koncepci rozvoje obce, ochrany jeho hodnot, jeho plošného a 	prostorového uspořádání</a:t>
            </a:r>
          </a:p>
          <a:p>
            <a:pPr marL="0" indent="0">
              <a:buNone/>
            </a:pPr>
            <a:r>
              <a:rPr lang="cs-CZ" sz="1600" dirty="0"/>
              <a:t>	-koncepci uspořádání krajiny</a:t>
            </a:r>
          </a:p>
          <a:p>
            <a:pPr marL="0" indent="0">
              <a:buNone/>
            </a:pPr>
            <a:r>
              <a:rPr lang="cs-CZ" sz="1600" dirty="0"/>
              <a:t>	- koncepci veřejné infrastruktury</a:t>
            </a:r>
          </a:p>
          <a:p>
            <a:pPr marL="0" indent="0">
              <a:buNone/>
            </a:pPr>
            <a:r>
              <a:rPr lang="cs-CZ" sz="1600" dirty="0"/>
              <a:t>	- vymezí zastavěné území, plochy a koridory, zejména zastavitelné plochy a plochy 	změn</a:t>
            </a:r>
          </a:p>
          <a:p>
            <a:r>
              <a:rPr lang="cs-CZ" sz="1600" b="1" dirty="0"/>
              <a:t>Zastavěné území</a:t>
            </a:r>
            <a:r>
              <a:rPr lang="cs-CZ" sz="1600" dirty="0"/>
              <a:t> je území vymezené územním plánem nebo samostatným postupem 	podle stavebního zákona. Nemá-li obec územní plán nebo samostatně vymezené 	zastavěné území, je v této obci zastavěným územím takzvaný </a:t>
            </a:r>
            <a:r>
              <a:rPr lang="cs-CZ" sz="1600" dirty="0" err="1"/>
              <a:t>intravilán</a:t>
            </a:r>
            <a:r>
              <a:rPr lang="cs-CZ" sz="1600" dirty="0"/>
              <a:t>.</a:t>
            </a: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	Zastavitelná plocha</a:t>
            </a:r>
            <a:r>
              <a:rPr lang="cs-CZ" sz="1600" dirty="0"/>
              <a:t> je plocha vymezená k zastavění v územním plánu nebo v 	zásadách územního rozvoje.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9868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Základní pojmy</a:t>
            </a:r>
            <a:br>
              <a:rPr lang="cs-CZ" b="1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19C0-387A-C341-BC00-161709AF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44" y="1097984"/>
            <a:ext cx="8596668" cy="5824567"/>
          </a:xfrm>
        </p:spPr>
        <p:txBody>
          <a:bodyPr>
            <a:normAutofit/>
          </a:bodyPr>
          <a:lstStyle/>
          <a:p>
            <a:r>
              <a:rPr lang="cs-CZ" sz="1600" b="1" dirty="0"/>
              <a:t>Územní rezerva</a:t>
            </a:r>
          </a:p>
          <a:p>
            <a:pPr marL="0" indent="0">
              <a:buNone/>
            </a:pPr>
            <a:r>
              <a:rPr lang="cs-CZ" sz="1600" dirty="0"/>
              <a:t> Územní rezervou je plocha nebo koridor, které jsou vymezené v územně plánovací dokumentaci pro využití, jehož potřebu a plošné nároky je třeba následně prověřit.</a:t>
            </a:r>
          </a:p>
          <a:p>
            <a:pPr marL="0" indent="0">
              <a:buNone/>
            </a:pPr>
            <a:r>
              <a:rPr lang="cs-CZ" sz="1600" dirty="0"/>
              <a:t>Změnit územní rezervu na plochu nebo koridor umožňující stanovené využití lze jen na základě aktualizace ZÚR nebo změny ÚP.</a:t>
            </a:r>
          </a:p>
          <a:p>
            <a:pPr marL="0" indent="0">
              <a:buNone/>
            </a:pPr>
            <a:r>
              <a:rPr lang="cs-CZ" sz="1600" dirty="0"/>
              <a:t>Územní rezerva se při jejím vymezení neposuzuje z hlediska vlivů na udržitelný rozvoj území, na životní prostředí, ani na předmět ochrany nebo celistvost evropsky významné lokality nebo ptačí oblasti; uvedené vlivy se posuzují následně při aktualizaci nebo změně územně plánovací dokumentace, která má umožnit stanovené využití.</a:t>
            </a:r>
          </a:p>
          <a:p>
            <a:pPr marL="0" indent="0">
              <a:buNone/>
            </a:pPr>
            <a:r>
              <a:rPr lang="cs-CZ" sz="1600" b="1" dirty="0"/>
              <a:t>(4)</a:t>
            </a:r>
            <a:r>
              <a:rPr lang="cs-CZ" sz="1600" dirty="0"/>
              <a:t> V územní rezervě jsou zakázány změny v území, které by mohly stanovené využití podstatně ztížit nebo znemožnit.</a:t>
            </a:r>
            <a:endParaRPr lang="cs-CZ" sz="1600" b="1" dirty="0"/>
          </a:p>
          <a:p>
            <a:r>
              <a:rPr lang="cs-CZ" sz="1600" b="1" dirty="0"/>
              <a:t>Veřejně prospěšná stavba</a:t>
            </a:r>
          </a:p>
          <a:p>
            <a:pPr marL="0" indent="0">
              <a:buNone/>
            </a:pPr>
            <a:r>
              <a:rPr lang="cs-CZ" sz="1600" dirty="0"/>
              <a:t>stavba pro veřejnou infrastrukturu určená k rozvoji nebo ochraně území obce, kraje nebo státu, vymezená ve vydané územně plánovací dokumentaci.</a:t>
            </a:r>
          </a:p>
          <a:p>
            <a:r>
              <a:rPr lang="cs-CZ" sz="1600" b="1" dirty="0"/>
              <a:t>Veřejně prospěšné opatření</a:t>
            </a:r>
          </a:p>
          <a:p>
            <a:pPr marL="0" indent="0">
              <a:buNone/>
            </a:pPr>
            <a:r>
              <a:rPr lang="cs-CZ" sz="1600" dirty="0"/>
              <a:t>opatření nestavební povahy sloužící ke snižování ohrožení území a k rozvoji anebo k ochraně přírodního, kulturního a archeologického dědictví, vymezené ve vydané územně plánovací dokumentaci.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0523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Základní pojmy</a:t>
            </a:r>
            <a:br>
              <a:rPr lang="cs-CZ" b="1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19C0-387A-C341-BC00-161709AF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44" y="1097984"/>
            <a:ext cx="8596668" cy="5824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Plochy s rozdílným způsobem využití</a:t>
            </a:r>
          </a:p>
          <a:p>
            <a:pPr marL="0" indent="0">
              <a:buNone/>
            </a:pPr>
            <a:r>
              <a:rPr lang="cs-CZ" sz="1600" dirty="0"/>
              <a:t>Základní požadavky na vymezování ploch s rozdílným způsobem využití v územním plánu stanoví stavební zákon a v podrobnostech vyhláška č. 501/2006 Sb.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Plochy s rozdílným způsobem využití se vymezují s ohledem na specifické podmínky a charakter území zejména z důvodů omezení střetů vzájemně neslučitelných činností a požadavků na uspořádání a využívání území. </a:t>
            </a:r>
          </a:p>
          <a:p>
            <a:r>
              <a:rPr lang="cs-CZ" sz="1600" b="1" dirty="0"/>
              <a:t>Změna v území</a:t>
            </a:r>
          </a:p>
          <a:p>
            <a:pPr marL="0" indent="0">
              <a:buNone/>
            </a:pPr>
            <a:r>
              <a:rPr lang="cs-CZ" sz="1600" dirty="0"/>
              <a:t>změna využití nebo prostorového uspořádání území, včetně umisťování staveb a jejich změn(nástavba, přístavba, stavební úprava,…)</a:t>
            </a:r>
          </a:p>
          <a:p>
            <a:pPr marL="0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2265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Proces pořízení ÚP - zjednodušené schéma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94" y="1270000"/>
            <a:ext cx="8313966" cy="55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3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Proces pořízení ÚP - Zadání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83469"/>
            <a:ext cx="8545118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Proces pořízení ÚP – společné jednání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62" y="1610346"/>
            <a:ext cx="4885362" cy="41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7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E7A9-52EF-F04C-9281-9825419F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Proces </a:t>
            </a:r>
            <a:r>
              <a:rPr lang="cs-CZ" b="1" dirty="0" err="1"/>
              <a:t>poříení</a:t>
            </a:r>
            <a:r>
              <a:rPr lang="cs-CZ" b="1" dirty="0"/>
              <a:t> ÚP – VP a vydání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2" y="1930400"/>
            <a:ext cx="8944824" cy="40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1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3DE67-A191-4548-9117-51B6365A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850"/>
          </a:xfrm>
        </p:spPr>
        <p:txBody>
          <a:bodyPr/>
          <a:lstStyle/>
          <a:p>
            <a:r>
              <a:rPr lang="cs-CZ" b="1" dirty="0"/>
              <a:t>Slovo starosty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1FC55B3-93AF-0F41-ACEA-9230FEF65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98" r="36727"/>
          <a:stretch/>
        </p:blipFill>
        <p:spPr>
          <a:xfrm>
            <a:off x="395980" y="1546475"/>
            <a:ext cx="5836265" cy="443132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2A41DB-AB7B-3542-A230-3881F086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39" y="1546474"/>
            <a:ext cx="5683215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4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58E8F-CFA0-F64D-BD16-B838E63F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plán </a:t>
            </a:r>
            <a:r>
              <a:rPr lang="cs-CZ" b="1" u="sng" dirty="0"/>
              <a:t>ZADÁNÍ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717B0F-B985-9343-BD78-D4C5CA038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1600"/>
            <a:ext cx="8596668" cy="5081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u="sng" dirty="0"/>
              <a:t>Podklady pro zadání ÚP:</a:t>
            </a:r>
          </a:p>
          <a:p>
            <a:r>
              <a:rPr lang="cs-CZ" sz="2000" dirty="0"/>
              <a:t>Zpracovatel</a:t>
            </a:r>
          </a:p>
          <a:p>
            <a:r>
              <a:rPr lang="cs-CZ" sz="2000" dirty="0"/>
              <a:t>Obec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2000" dirty="0"/>
              <a:t>Strategický plán 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2000" dirty="0"/>
              <a:t>Požadavky obce-příklady</a:t>
            </a:r>
          </a:p>
          <a:p>
            <a:pPr lvl="3">
              <a:buFont typeface="Wingdings" pitchFamily="2" charset="2"/>
              <a:buChar char="§"/>
            </a:pPr>
            <a:r>
              <a:rPr lang="cs-CZ" sz="2000" dirty="0"/>
              <a:t>Nerozšiřovat zastavitelné území obce</a:t>
            </a:r>
          </a:p>
          <a:p>
            <a:pPr lvl="3">
              <a:buFont typeface="Wingdings" pitchFamily="2" charset="2"/>
              <a:buChar char="§"/>
            </a:pPr>
            <a:r>
              <a:rPr lang="cs-CZ" sz="2000" dirty="0"/>
              <a:t>Regulativy</a:t>
            </a:r>
          </a:p>
          <a:p>
            <a:pPr lvl="3">
              <a:buFont typeface="Wingdings" pitchFamily="2" charset="2"/>
              <a:buChar char="§"/>
            </a:pPr>
            <a:r>
              <a:rPr lang="cs-CZ" sz="2000" dirty="0"/>
              <a:t>Lesní část Jevan</a:t>
            </a:r>
          </a:p>
          <a:p>
            <a:r>
              <a:rPr lang="cs-CZ" sz="2000" dirty="0"/>
              <a:t>Veřejnost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2000" dirty="0"/>
              <a:t>Jednotlivé náměty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898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EAF5E-A3CB-C84B-AF20-22A25172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Obsah setkání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E2A382-BCCC-6F41-B5EE-8390ACC1A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343"/>
            <a:ext cx="10687353" cy="4677019"/>
          </a:xfrm>
        </p:spPr>
        <p:txBody>
          <a:bodyPr>
            <a:normAutofit/>
          </a:bodyPr>
          <a:lstStyle/>
          <a:p>
            <a:pPr>
              <a:buFont typeface="Wingdings 3" pitchFamily="2" charset="2"/>
              <a:buChar char=""/>
            </a:pPr>
            <a:r>
              <a:rPr lang="cs-CZ" sz="2800" dirty="0"/>
              <a:t>časová osa pořizování územního plánu</a:t>
            </a:r>
          </a:p>
          <a:p>
            <a:pPr marL="0" indent="0">
              <a:buNone/>
            </a:pPr>
            <a:endParaRPr lang="cs-CZ" sz="2800" dirty="0"/>
          </a:p>
          <a:p>
            <a:pPr>
              <a:buFont typeface="Wingdings 3" pitchFamily="2" charset="2"/>
              <a:buChar char=""/>
            </a:pPr>
            <a:r>
              <a:rPr lang="cs-CZ" sz="2800" dirty="0"/>
              <a:t>odborné informace Ing. arch. Martiny Jánoš, za pořizovatele Městský úřad Říčany</a:t>
            </a:r>
          </a:p>
          <a:p>
            <a:pPr>
              <a:buFont typeface="Wingdings 3" pitchFamily="2" charset="2"/>
              <a:buChar char=""/>
            </a:pPr>
            <a:endParaRPr lang="cs-CZ" sz="2800" dirty="0"/>
          </a:p>
          <a:p>
            <a:pPr>
              <a:buFont typeface="Wingdings 3" pitchFamily="2" charset="2"/>
              <a:buChar char=""/>
            </a:pPr>
            <a:r>
              <a:rPr lang="cs-CZ" sz="2800" dirty="0"/>
              <a:t>slovo pana starosty</a:t>
            </a:r>
          </a:p>
          <a:p>
            <a:pPr marL="0" indent="0">
              <a:buNone/>
            </a:pPr>
            <a:endParaRPr lang="cs-CZ" sz="2800" dirty="0"/>
          </a:p>
          <a:p>
            <a:pPr>
              <a:buFont typeface="Wingdings 3" pitchFamily="2" charset="2"/>
              <a:buChar char=""/>
            </a:pPr>
            <a:r>
              <a:rPr lang="cs-CZ" sz="2800" dirty="0"/>
              <a:t>představení práce pracovní skupiny</a:t>
            </a:r>
          </a:p>
          <a:p>
            <a:pPr>
              <a:buFont typeface="Wingdings 3" pitchFamily="2" charset="2"/>
              <a:buChar char=""/>
            </a:pPr>
            <a:endParaRPr lang="cs-CZ" sz="2800" dirty="0"/>
          </a:p>
          <a:p>
            <a:pPr>
              <a:buFont typeface="Wingdings 3" pitchFamily="2" charset="2"/>
              <a:buChar char="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30411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1FF69-B5FF-EA49-9C41-1E699AE2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ZADÁNÍ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DB7718D-41BB-7545-9B95-423F73BD5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1157288"/>
            <a:ext cx="8223778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0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267F6-8BF5-F84F-9197-D93FA063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47" y="409575"/>
            <a:ext cx="8596668" cy="704850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ZADÁNÍ-</a:t>
            </a:r>
            <a:r>
              <a:rPr lang="cs-CZ" sz="2800" dirty="0"/>
              <a:t>regulativy</a:t>
            </a:r>
          </a:p>
        </p:txBody>
      </p:sp>
      <p:pic>
        <p:nvPicPr>
          <p:cNvPr id="1026" name="Picture 2" descr="Bl. BYDLENi V RODINNÝCH - MĚSTSKÉ A pŘiMĚSTSKÉ &#10;HLAVNi wu21Ti: &#10;v domech s možnosti umiSt&amp;1ĺ ObSlW2nÝCh &#10;ankCi místního Významu Služby. a«fiWnisttatiVa. ubytOVäni &#10;a služby, núkroůkolky) &#10;pŔiPUSTNÉ VYU2'Ti: &#10;— Z*łrady s funkci okrasnou. rekreační užitkovou &#10;prostranství a Vetejna zeleň liniové a ochranné &#10;dovavni a &#10;vtetnä a &#10;stávajíc' objekty individuálni rekreace &#10;občanské vybavenosti služby, &#10;ubytováni Ve SOCiähĺ, Zdravotní a Služby), ale pouze v &#10;rozsahu objektu jako RD v zastau+ném a zastavitelném územi lze realizt:wat &#10;Občanské w,'bavenosti na &#10;prostorového &#10;nezbytné opěrné Zdi a &#10;POOMiNËNË pŔipusTNÉ VYUŽITÍ: &#10;administrativni velikosti 1 RD S &#10;a shJŽby jako I RD (ne Ľekty) &#10;provozem Staveb a Ve Vymezené ploše a &#10;jejim okoli ke kWity a potosy z hlediska hladiny &#10;hluku. vbrĽi. čistoty ovzduši. vcx' a půdy. emisi prachu a pachů. přimeteného &#10;zelené. &#10;provozem pozemků. a k &#10;dovavni zát&amp;e v sídle &#10;NEPŔiptJSTNÉ VYUZITi: &#10;způsoby využti (stwby. änrmti. zatizeni). jako &#10;ptlpustné nebo pľĺpustné území lokalit &#10;neflĺpustná výstavba nových objektú Ódividu&amp;ni rekrerace &#10;Podm ink* éhO &#10;MINIMÁLNi VELIKOST PARCELY: &#10;m2 pro RD (plati parcelu) &#10;18(X) m2 samostatné '*jekty občanské vybavenosti ">
            <a:extLst>
              <a:ext uri="{FF2B5EF4-FFF2-40B4-BE49-F238E27FC236}">
                <a16:creationId xmlns:a16="http://schemas.microsoft.com/office/drawing/2014/main" id="{306BE74D-0EC3-CA49-BFAE-8572EA85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" y="904987"/>
            <a:ext cx="4740434" cy="58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수才월“ ">
            <a:extLst>
              <a:ext uri="{FF2B5EF4-FFF2-40B4-BE49-F238E27FC236}">
                <a16:creationId xmlns:a16="http://schemas.microsoft.com/office/drawing/2014/main" id="{D726D58C-1B53-0B43-91AA-DF37FF41B4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81" y="904987"/>
            <a:ext cx="5332218" cy="58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5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62F71-CFC6-FA40-A8C2-8F125772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8046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ZADÁNÍ- </a:t>
            </a:r>
            <a:r>
              <a:rPr lang="cs-CZ" sz="2800" dirty="0"/>
              <a:t>lesní část Jevan</a:t>
            </a:r>
          </a:p>
        </p:txBody>
      </p:sp>
      <p:pic>
        <p:nvPicPr>
          <p:cNvPr id="2050" name="Picture 2" descr="Biezinky &#10;prof. Zdenék &#10;Poleno &#10;Soccu- &#10;'Ony &#10;Nad Jevany &#10;zaniklå.ves &#10;-•Dubina &#10;Jevany &#10;-400 &#10;Jevany - bus &#10;Jevahslcgjryb. &#10;NS Nodéradské &#10;goo ">
            <a:extLst>
              <a:ext uri="{FF2B5EF4-FFF2-40B4-BE49-F238E27FC236}">
                <a16:creationId xmlns:a16="http://schemas.microsoft.com/office/drawing/2014/main" id="{1E773A4B-7128-FD4C-A1FA-C6C20C9AB4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63384"/>
            <a:ext cx="7616628" cy="51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30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6DB1A-C188-8940-A719-7C6CEA4D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plán </a:t>
            </a:r>
            <a:r>
              <a:rPr lang="cs-CZ" b="1" u="sng" dirty="0"/>
              <a:t>NÁVRH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7E41AC-4242-6A49-9B40-3683B66F4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7664"/>
            <a:ext cx="8596668" cy="3880773"/>
          </a:xfrm>
        </p:spPr>
        <p:txBody>
          <a:bodyPr>
            <a:normAutofit/>
          </a:bodyPr>
          <a:lstStyle/>
          <a:p>
            <a:r>
              <a:rPr lang="cs-CZ" sz="2800" dirty="0"/>
              <a:t>Připomínky obce – PŘÍKLADY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800" dirty="0"/>
              <a:t>Veřejná prostranství a veřejná zeleň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800" dirty="0"/>
              <a:t>Plochy přestavby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800" dirty="0"/>
              <a:t>Podmínky prostorového uspořádání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800" dirty="0"/>
              <a:t>Minimální velikosti pozemků</a:t>
            </a:r>
          </a:p>
        </p:txBody>
      </p:sp>
    </p:spTree>
    <p:extLst>
      <p:ext uri="{BB962C8B-B14F-4D97-AF65-F5344CB8AC3E}">
        <p14:creationId xmlns:p14="http://schemas.microsoft.com/office/powerpoint/2010/main" val="3851329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F3039-AC26-0E49-B906-D219E449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72" y="238125"/>
            <a:ext cx="10136942" cy="1320800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NÁVRH-</a:t>
            </a:r>
            <a:r>
              <a:rPr lang="cs-CZ" sz="2800" dirty="0"/>
              <a:t>veřejná prostranství, průběžný výkres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A268E10-9735-1141-8716-59DF7B637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82" t="2270" r="-4582" b="-684"/>
          <a:stretch/>
        </p:blipFill>
        <p:spPr>
          <a:xfrm>
            <a:off x="757237" y="898525"/>
            <a:ext cx="5100638" cy="57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65D36-83DB-4046-8C78-2B1941E7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1000"/>
            <a:ext cx="8596668" cy="660400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NÁVRH-</a:t>
            </a:r>
            <a:r>
              <a:rPr lang="cs-CZ" sz="2800" dirty="0"/>
              <a:t>veřejná prostranství, průběžný výkres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2EC7E0-3405-CD4B-9A83-DF03D236D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239" y="1041400"/>
            <a:ext cx="7862974" cy="56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8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C1236B-AB89-1E4E-AC06-B66C5555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284580" cy="1320800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NÁVRH-</a:t>
            </a:r>
            <a:r>
              <a:rPr lang="cs-CZ" sz="2800" dirty="0"/>
              <a:t>veřejná prostranství, průběžný výkres </a:t>
            </a:r>
          </a:p>
        </p:txBody>
      </p:sp>
      <p:pic>
        <p:nvPicPr>
          <p:cNvPr id="4098" name="Picture 2" descr=". PV55 &#10;053 &#10;053 ">
            <a:extLst>
              <a:ext uri="{FF2B5EF4-FFF2-40B4-BE49-F238E27FC236}">
                <a16:creationId xmlns:a16="http://schemas.microsoft.com/office/drawing/2014/main" id="{C3086619-4575-F442-9CEE-3E0AFEF2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143069"/>
            <a:ext cx="5457825" cy="55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687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0C0B2-0D3E-CB45-BCD1-BD750F09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713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NÁVRH-</a:t>
            </a:r>
            <a:r>
              <a:rPr lang="cs-CZ" sz="2800" dirty="0"/>
              <a:t>plochy veřejných prostranství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45C201-4F9E-5F49-9482-7DFE76E2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08" y="1652586"/>
            <a:ext cx="9862731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9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E518D-B46A-E04C-8631-0366E80D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96" y="338138"/>
            <a:ext cx="8596668" cy="586716"/>
          </a:xfrm>
        </p:spPr>
        <p:txBody>
          <a:bodyPr>
            <a:normAutofit/>
          </a:bodyPr>
          <a:lstStyle/>
          <a:p>
            <a:r>
              <a:rPr lang="cs-CZ" sz="2800" dirty="0"/>
              <a:t>Územní plán </a:t>
            </a:r>
            <a:r>
              <a:rPr lang="cs-CZ" sz="2800" b="1" u="sng" dirty="0"/>
              <a:t>NÁVRH-</a:t>
            </a:r>
            <a:r>
              <a:rPr lang="cs-CZ" sz="2800" dirty="0"/>
              <a:t>plochy přestavby</a:t>
            </a:r>
          </a:p>
        </p:txBody>
      </p:sp>
      <p:pic>
        <p:nvPicPr>
          <p:cNvPr id="3076" name="Picture 4" descr="SR52 &#10;OS ı &#10;zs &#10;051 &#10;sp &#10;rybnİk ">
            <a:extLst>
              <a:ext uri="{FF2B5EF4-FFF2-40B4-BE49-F238E27FC236}">
                <a16:creationId xmlns:a16="http://schemas.microsoft.com/office/drawing/2014/main" id="{29810994-E39B-614B-9BB2-256F8B0D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" y="924854"/>
            <a:ext cx="7578072" cy="56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5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EC0E2-154D-584D-A0BD-333714CC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550"/>
          </a:xfrm>
        </p:spPr>
        <p:txBody>
          <a:bodyPr>
            <a:normAutofit fontScale="90000"/>
          </a:bodyPr>
          <a:lstStyle/>
          <a:p>
            <a:r>
              <a:rPr lang="cs-CZ" dirty="0"/>
              <a:t>Územní plán </a:t>
            </a:r>
            <a:r>
              <a:rPr lang="cs-CZ" b="1" u="sng" dirty="0"/>
              <a:t>NÁVRH</a:t>
            </a:r>
            <a:r>
              <a:rPr lang="cs-CZ" dirty="0"/>
              <a:t>- regulativy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6CF0D28-7744-B541-87ED-279766F56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852" y="1371600"/>
            <a:ext cx="8986236" cy="50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7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13061-353A-9C4A-8A9F-35F220FF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Časová osa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5C4558-E331-5E4E-8B37-70D7508AC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1771"/>
            <a:ext cx="8596668" cy="4749591"/>
          </a:xfrm>
        </p:spPr>
        <p:txBody>
          <a:bodyPr/>
          <a:lstStyle/>
          <a:p>
            <a:pPr marL="457200" indent="-457200">
              <a:buSzPct val="90000"/>
              <a:buFont typeface="+mj-lt"/>
              <a:buAutoNum type="arabicPeriod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Zastupitelstvo obce Jevany rozhodlo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o pořízení nového územního plánu Jevan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svým usnesením č. 2016-11-126 na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11/2016 ze dne 29.9.2016.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65EDE9-61FF-044A-9337-E95996DFBA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6353" r="4147" b="18196"/>
          <a:stretch/>
        </p:blipFill>
        <p:spPr bwMode="auto">
          <a:xfrm>
            <a:off x="677335" y="2322286"/>
            <a:ext cx="8596667" cy="4110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015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B466E-2B0E-E74F-9BBA-FE8A649B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otázky veřejnosti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9D122A-3CF8-F347-B4E6-291F8AFD4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200" dirty="0"/>
              <a:t>Pěší stezka okolo rybníků </a:t>
            </a:r>
          </a:p>
          <a:p>
            <a:pPr>
              <a:lnSpc>
                <a:spcPct val="150000"/>
              </a:lnSpc>
            </a:pPr>
            <a:r>
              <a:rPr lang="cs-CZ" sz="3200" dirty="0"/>
              <a:t>Chov hospodářských zvířat</a:t>
            </a:r>
          </a:p>
          <a:p>
            <a:pPr>
              <a:lnSpc>
                <a:spcPct val="150000"/>
              </a:lnSpc>
            </a:pPr>
            <a:r>
              <a:rPr lang="cs-CZ" sz="3200" dirty="0"/>
              <a:t>Pozemek na Kociánce</a:t>
            </a:r>
          </a:p>
        </p:txBody>
      </p:sp>
    </p:spTree>
    <p:extLst>
      <p:ext uri="{BB962C8B-B14F-4D97-AF65-F5344CB8AC3E}">
        <p14:creationId xmlns:p14="http://schemas.microsoft.com/office/powerpoint/2010/main" val="4624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35AE0-C0BB-FE44-AE88-5B684D0D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6288"/>
          </a:xfrm>
        </p:spPr>
        <p:txBody>
          <a:bodyPr>
            <a:normAutofit/>
          </a:bodyPr>
          <a:lstStyle/>
          <a:p>
            <a:r>
              <a:rPr lang="cs-CZ" sz="2800" dirty="0"/>
              <a:t>Pěší stezka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950CD4B-FCF5-4347-A327-B814764FF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00138"/>
            <a:ext cx="8095191" cy="55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2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7700-A3A0-2F4A-8F6D-C17F1722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425"/>
          </a:xfrm>
        </p:spPr>
        <p:txBody>
          <a:bodyPr/>
          <a:lstStyle/>
          <a:p>
            <a:r>
              <a:rPr lang="cs-CZ" dirty="0"/>
              <a:t>Chov hospodářských zvířat</a:t>
            </a:r>
          </a:p>
        </p:txBody>
      </p:sp>
      <p:pic>
        <p:nvPicPr>
          <p:cNvPr id="12290" name="Picture 2" descr="22) Chov hospodářského zvířectva je neprípustný v nových a stávajících lokalitách bydlení &#10;nebo individuálni a hromadné rekreace označených BI, BH, SV, RI, SX, na plochách &#10;občanské vybavenosti OV, OM, PV a na plochách zelené ZV, ZO, NS- ">
            <a:extLst>
              <a:ext uri="{FF2B5EF4-FFF2-40B4-BE49-F238E27FC236}">
                <a16:creationId xmlns:a16="http://schemas.microsoft.com/office/drawing/2014/main" id="{A5A94981-9A8C-1442-BD3B-75355B20CA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6" y="1343025"/>
            <a:ext cx="10184581" cy="10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• Chovem hospodářského zvířectva je chov zvířectva pro výdělečnou činnost, jejíž &#10;rozsah by znehodnotil životní a obytné prostředí dle stanovených hygienických limitů &#10;a ve smyslu odstavce „Negativní vlivy&quot; v této kapitole. ">
            <a:extLst>
              <a:ext uri="{FF2B5EF4-FFF2-40B4-BE49-F238E27FC236}">
                <a16:creationId xmlns:a16="http://schemas.microsoft.com/office/drawing/2014/main" id="{7429DBE1-DAD3-BE41-AF39-06572BAF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471737"/>
            <a:ext cx="9977173" cy="102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egativní vlivy na kvalitu životního prostředí a veřejné zdraví — jedná se např. o &#10;účinky, které zhoršují zejména hlukové poměry, kvalitu a čistotu ovzduší, pachovou &#10;zátěž v území, mikroklima, čistotu povrchových nebo podzemních vod, případné &#10;znečišťuji půdu, zhoršují půdní poměry, mají nepříznivé dopady na horninové &#10;prostředí anebo na životní podmínky pro biotu. ">
            <a:extLst>
              <a:ext uri="{FF2B5EF4-FFF2-40B4-BE49-F238E27FC236}">
                <a16:creationId xmlns:a16="http://schemas.microsoft.com/office/drawing/2014/main" id="{45E6EF5F-FA3B-CF49-9055-313FB2AD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53" y="3714750"/>
            <a:ext cx="9540153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35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DF5E1-8F18-1149-9650-4CA72A4E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9113"/>
          </a:xfrm>
        </p:spPr>
        <p:txBody>
          <a:bodyPr>
            <a:normAutofit/>
          </a:bodyPr>
          <a:lstStyle/>
          <a:p>
            <a:r>
              <a:rPr lang="cs-CZ" sz="2800" dirty="0"/>
              <a:t>Pozemek Kociánka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775B1E7-E564-7441-94A3-DECD89DC7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328738"/>
            <a:ext cx="10246871" cy="5129212"/>
          </a:xfrm>
          <a:prstGeom prst="rect">
            <a:avLst/>
          </a:prstGeom>
        </p:spPr>
      </p:pic>
      <p:grpSp>
        <p:nvGrpSpPr>
          <p:cNvPr id="34" name="Skupina 33">
            <a:extLst>
              <a:ext uri="{FF2B5EF4-FFF2-40B4-BE49-F238E27FC236}">
                <a16:creationId xmlns:a16="http://schemas.microsoft.com/office/drawing/2014/main" id="{1C2D3F2C-B6B4-4F19-9980-F338752BEC49}"/>
              </a:ext>
            </a:extLst>
          </p:cNvPr>
          <p:cNvGrpSpPr/>
          <p:nvPr/>
        </p:nvGrpSpPr>
        <p:grpSpPr>
          <a:xfrm>
            <a:off x="4632288" y="4879872"/>
            <a:ext cx="803520" cy="869760"/>
            <a:chOff x="4632288" y="4879872"/>
            <a:chExt cx="803520" cy="86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01A1BCD7-367B-49DE-8346-F3A3534FC63D}"/>
                    </a:ext>
                  </a:extLst>
                </p14:cNvPr>
                <p14:cNvContentPartPr/>
                <p14:nvPr/>
              </p14:nvContentPartPr>
              <p14:xfrm>
                <a:off x="4632288" y="5268312"/>
                <a:ext cx="70200" cy="615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01A1BCD7-367B-49DE-8346-F3A3534FC63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6288" y="5232672"/>
                  <a:ext cx="1418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3FDA6A20-4DA3-48FA-A0E0-E90FCD6D32C8}"/>
                    </a:ext>
                  </a:extLst>
                </p14:cNvPr>
                <p14:cNvContentPartPr/>
                <p14:nvPr/>
              </p14:nvContentPartPr>
              <p14:xfrm>
                <a:off x="4780248" y="5391432"/>
                <a:ext cx="68400" cy="471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3FDA6A20-4DA3-48FA-A0E0-E90FCD6D32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4248" y="5355432"/>
                  <a:ext cx="1400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B0EE14E0-E4A0-4A3C-BB6E-4F1A37B74EBF}"/>
                    </a:ext>
                  </a:extLst>
                </p14:cNvPr>
                <p14:cNvContentPartPr/>
                <p14:nvPr/>
              </p14:nvContentPartPr>
              <p14:xfrm>
                <a:off x="4917408" y="5513472"/>
                <a:ext cx="66960" cy="435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B0EE14E0-E4A0-4A3C-BB6E-4F1A37B74EB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81768" y="5477472"/>
                  <a:ext cx="1386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94885B7F-D953-4ABE-9942-5CDD802A2165}"/>
                    </a:ext>
                  </a:extLst>
                </p14:cNvPr>
                <p14:cNvContentPartPr/>
                <p14:nvPr/>
              </p14:nvContentPartPr>
              <p14:xfrm>
                <a:off x="5047728" y="5612112"/>
                <a:ext cx="66960" cy="5472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94885B7F-D953-4ABE-9942-5CDD802A216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12088" y="5576472"/>
                  <a:ext cx="1386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5123A367-F3BD-4D8F-A0D0-762DBE56C363}"/>
                    </a:ext>
                  </a:extLst>
                </p14:cNvPr>
                <p14:cNvContentPartPr/>
                <p14:nvPr/>
              </p14:nvContentPartPr>
              <p14:xfrm>
                <a:off x="5172648" y="5694912"/>
                <a:ext cx="39600" cy="4680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5123A367-F3BD-4D8F-A0D0-762DBE56C3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37008" y="5659272"/>
                  <a:ext cx="1112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B9A2388B-F1B4-4759-8C8A-A54B04B98AB3}"/>
                    </a:ext>
                  </a:extLst>
                </p14:cNvPr>
                <p14:cNvContentPartPr/>
                <p14:nvPr/>
              </p14:nvContentPartPr>
              <p14:xfrm>
                <a:off x="4656768" y="5173992"/>
                <a:ext cx="23040" cy="6732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B9A2388B-F1B4-4759-8C8A-A54B04B98AB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21128" y="5137992"/>
                  <a:ext cx="94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70EC73AB-025D-4480-ACF7-9CAE59DD9655}"/>
                    </a:ext>
                  </a:extLst>
                </p14:cNvPr>
                <p14:cNvContentPartPr/>
                <p14:nvPr/>
              </p14:nvContentPartPr>
              <p14:xfrm>
                <a:off x="4707168" y="5062392"/>
                <a:ext cx="15480" cy="5832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70EC73AB-025D-4480-ACF7-9CAE59DD965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71528" y="5026392"/>
                  <a:ext cx="871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528C7BBF-AF0B-458B-9EA3-CC2F6B0EEC85}"/>
                    </a:ext>
                  </a:extLst>
                </p14:cNvPr>
                <p14:cNvContentPartPr/>
                <p14:nvPr/>
              </p14:nvContentPartPr>
              <p14:xfrm>
                <a:off x="4742808" y="4972032"/>
                <a:ext cx="19440" cy="4608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528C7BBF-AF0B-458B-9EA3-CC2F6B0EEC8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07168" y="4936392"/>
                  <a:ext cx="91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1778A9C5-598D-4E68-928A-D811954C1552}"/>
                    </a:ext>
                  </a:extLst>
                </p14:cNvPr>
                <p14:cNvContentPartPr/>
                <p14:nvPr/>
              </p14:nvContentPartPr>
              <p14:xfrm>
                <a:off x="4775928" y="4879872"/>
                <a:ext cx="33840" cy="2952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1778A9C5-598D-4E68-928A-D811954C155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40288" y="4844232"/>
                  <a:ext cx="1054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502C9F33-6FDC-4364-9539-4387770CE3B2}"/>
                    </a:ext>
                  </a:extLst>
                </p14:cNvPr>
                <p14:cNvContentPartPr/>
                <p14:nvPr/>
              </p14:nvContentPartPr>
              <p14:xfrm>
                <a:off x="4900128" y="4986072"/>
                <a:ext cx="34920" cy="3204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502C9F33-6FDC-4364-9539-4387770CE3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64488" y="4950072"/>
                  <a:ext cx="1065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E4637089-2417-48DA-8867-54DA4B45A37D}"/>
                    </a:ext>
                  </a:extLst>
                </p14:cNvPr>
                <p14:cNvContentPartPr/>
                <p14:nvPr/>
              </p14:nvContentPartPr>
              <p14:xfrm>
                <a:off x="4999128" y="5058792"/>
                <a:ext cx="37800" cy="3564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E4637089-2417-48DA-8867-54DA4B45A3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963128" y="5023152"/>
                  <a:ext cx="1094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F35B3D21-80B3-4BC0-8D06-6C2983A2887A}"/>
                    </a:ext>
                  </a:extLst>
                </p14:cNvPr>
                <p14:cNvContentPartPr/>
                <p14:nvPr/>
              </p14:nvContentPartPr>
              <p14:xfrm>
                <a:off x="5089488" y="5157432"/>
                <a:ext cx="54720" cy="2808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F35B3D21-80B3-4BC0-8D06-6C2983A288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53848" y="5121432"/>
                  <a:ext cx="1263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3E1C6FDC-22F2-47EA-90CB-9E79DF112CEA}"/>
                    </a:ext>
                  </a:extLst>
                </p14:cNvPr>
                <p14:cNvContentPartPr/>
                <p14:nvPr/>
              </p14:nvContentPartPr>
              <p14:xfrm>
                <a:off x="5192088" y="5249952"/>
                <a:ext cx="41040" cy="2844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3E1C6FDC-22F2-47EA-90CB-9E79DF112C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56088" y="5214312"/>
                  <a:ext cx="1126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4D66DC26-17FC-4505-9BD6-88EBC5733C7A}"/>
                    </a:ext>
                  </a:extLst>
                </p14:cNvPr>
                <p14:cNvContentPartPr/>
                <p14:nvPr/>
              </p14:nvContentPartPr>
              <p14:xfrm>
                <a:off x="5297928" y="5303952"/>
                <a:ext cx="57600" cy="3744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4D66DC26-17FC-4505-9BD6-88EBC5733C7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261928" y="5268312"/>
                  <a:ext cx="1292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id="{8B349E2C-A7F1-4419-AB68-318356094431}"/>
                    </a:ext>
                  </a:extLst>
                </p14:cNvPr>
                <p14:cNvContentPartPr/>
                <p14:nvPr/>
              </p14:nvContentPartPr>
              <p14:xfrm>
                <a:off x="5396928" y="5387472"/>
                <a:ext cx="37800" cy="2700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8B349E2C-A7F1-4419-AB68-31835609443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61288" y="5351832"/>
                  <a:ext cx="1094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id="{B9DCA1E8-70D3-40CA-BC37-27987F889B82}"/>
                    </a:ext>
                  </a:extLst>
                </p14:cNvPr>
                <p14:cNvContentPartPr/>
                <p14:nvPr/>
              </p14:nvContentPartPr>
              <p14:xfrm>
                <a:off x="5243208" y="5703192"/>
                <a:ext cx="29880" cy="4644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B9DCA1E8-70D3-40CA-BC37-27987F889B8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207568" y="5667552"/>
                  <a:ext cx="1015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Rukopis 30">
                  <a:extLst>
                    <a:ext uri="{FF2B5EF4-FFF2-40B4-BE49-F238E27FC236}">
                      <a16:creationId xmlns:a16="http://schemas.microsoft.com/office/drawing/2014/main" id="{74AE20DB-5858-400F-9BDB-A9D0E6BB8610}"/>
                    </a:ext>
                  </a:extLst>
                </p14:cNvPr>
                <p14:cNvContentPartPr/>
                <p14:nvPr/>
              </p14:nvContentPartPr>
              <p14:xfrm>
                <a:off x="5302248" y="5611392"/>
                <a:ext cx="26280" cy="42840"/>
              </p14:xfrm>
            </p:contentPart>
          </mc:Choice>
          <mc:Fallback xmlns="">
            <p:pic>
              <p:nvPicPr>
                <p:cNvPr id="31" name="Rukopis 30">
                  <a:extLst>
                    <a:ext uri="{FF2B5EF4-FFF2-40B4-BE49-F238E27FC236}">
                      <a16:creationId xmlns:a16="http://schemas.microsoft.com/office/drawing/2014/main" id="{74AE20DB-5858-400F-9BDB-A9D0E6BB861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66608" y="5575392"/>
                  <a:ext cx="979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id="{0304183B-A2B9-459D-896B-485E94BABF97}"/>
                    </a:ext>
                  </a:extLst>
                </p14:cNvPr>
                <p14:cNvContentPartPr/>
                <p14:nvPr/>
              </p14:nvContentPartPr>
              <p14:xfrm>
                <a:off x="5364528" y="5532192"/>
                <a:ext cx="36360" cy="24840"/>
              </p14:xfrm>
            </p:contentPart>
          </mc:Choice>
          <mc:Fallback xmlns="">
            <p:pic>
              <p:nvPicPr>
                <p:cNvPr id="32" name="Rukopis 31">
                  <a:extLst>
                    <a:ext uri="{FF2B5EF4-FFF2-40B4-BE49-F238E27FC236}">
                      <a16:creationId xmlns:a16="http://schemas.microsoft.com/office/drawing/2014/main" id="{0304183B-A2B9-459D-896B-485E94BABF9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328888" y="5496192"/>
                  <a:ext cx="108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id="{19B48C4C-3611-4E07-982A-0FDAEFFD1381}"/>
                    </a:ext>
                  </a:extLst>
                </p14:cNvPr>
                <p14:cNvContentPartPr/>
                <p14:nvPr/>
              </p14:nvContentPartPr>
              <p14:xfrm>
                <a:off x="5412408" y="5436432"/>
                <a:ext cx="23400" cy="3528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19B48C4C-3611-4E07-982A-0FDAEFFD138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76768" y="5400792"/>
                  <a:ext cx="95040" cy="10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84281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2AE17-06F0-0345-9B72-61AB2F24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3413"/>
          </a:xfrm>
        </p:spPr>
        <p:txBody>
          <a:bodyPr>
            <a:normAutofit/>
          </a:bodyPr>
          <a:lstStyle/>
          <a:p>
            <a:r>
              <a:rPr lang="cs-CZ" sz="2800" dirty="0"/>
              <a:t>Pozemek Kociánka</a:t>
            </a:r>
          </a:p>
        </p:txBody>
      </p:sp>
      <p:pic>
        <p:nvPicPr>
          <p:cNvPr id="10242" name="Picture 2" descr="0S1 ">
            <a:extLst>
              <a:ext uri="{FF2B5EF4-FFF2-40B4-BE49-F238E27FC236}">
                <a16:creationId xmlns:a16="http://schemas.microsoft.com/office/drawing/2014/main" id="{7D3DA29F-1D5E-6449-8A03-D666389CCF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120886"/>
            <a:ext cx="7952316" cy="55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EC17996-C685-451B-9C03-F1087A35BA80}"/>
                  </a:ext>
                </a:extLst>
              </p14:cNvPr>
              <p14:cNvContentPartPr/>
              <p14:nvPr/>
            </p14:nvContentPartPr>
            <p14:xfrm>
              <a:off x="5465041" y="3382248"/>
              <a:ext cx="4680" cy="1526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EC17996-C685-451B-9C03-F1087A35BA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9041" y="3346608"/>
                <a:ext cx="763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BD4AEB2-A824-4CE5-9C97-F21C060B847E}"/>
                  </a:ext>
                </a:extLst>
              </p14:cNvPr>
              <p14:cNvContentPartPr/>
              <p14:nvPr/>
            </p14:nvContentPartPr>
            <p14:xfrm>
              <a:off x="5445601" y="3669168"/>
              <a:ext cx="6840" cy="1270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BD4AEB2-A824-4CE5-9C97-F21C060B84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9961" y="3633168"/>
                <a:ext cx="784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DE030FB-FD1D-4D90-93B4-ED3D3406F2D5}"/>
                  </a:ext>
                </a:extLst>
              </p14:cNvPr>
              <p14:cNvContentPartPr/>
              <p14:nvPr/>
            </p14:nvContentPartPr>
            <p14:xfrm>
              <a:off x="5453881" y="3953208"/>
              <a:ext cx="1440" cy="1371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DE030FB-FD1D-4D90-93B4-ED3D3406F2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7881" y="3917208"/>
                <a:ext cx="730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C6802199-65A4-4D35-991F-9557D942CFAC}"/>
                  </a:ext>
                </a:extLst>
              </p14:cNvPr>
              <p14:cNvContentPartPr/>
              <p14:nvPr/>
            </p14:nvContentPartPr>
            <p14:xfrm>
              <a:off x="5438761" y="4218168"/>
              <a:ext cx="3600" cy="1242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C6802199-65A4-4D35-991F-9557D942CF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03121" y="4182168"/>
                <a:ext cx="752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7DCCE729-EEC0-4CC9-A8BE-819C88CC3157}"/>
                  </a:ext>
                </a:extLst>
              </p14:cNvPr>
              <p14:cNvContentPartPr/>
              <p14:nvPr/>
            </p14:nvContentPartPr>
            <p14:xfrm>
              <a:off x="5430481" y="4533888"/>
              <a:ext cx="3600" cy="759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7DCCE729-EEC0-4CC9-A8BE-819C88CC31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94481" y="4498248"/>
                <a:ext cx="7524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Skupina 25">
            <a:extLst>
              <a:ext uri="{FF2B5EF4-FFF2-40B4-BE49-F238E27FC236}">
                <a16:creationId xmlns:a16="http://schemas.microsoft.com/office/drawing/2014/main" id="{579E8050-CF96-4E7B-8B3C-C1EB30DCDFCB}"/>
              </a:ext>
            </a:extLst>
          </p:cNvPr>
          <p:cNvGrpSpPr/>
          <p:nvPr/>
        </p:nvGrpSpPr>
        <p:grpSpPr>
          <a:xfrm>
            <a:off x="5468281" y="2939808"/>
            <a:ext cx="807840" cy="307080"/>
            <a:chOff x="5468281" y="2939808"/>
            <a:chExt cx="80784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A9204D7D-06F5-4015-9F52-7FE89D4C1320}"/>
                    </a:ext>
                  </a:extLst>
                </p14:cNvPr>
                <p14:cNvContentPartPr/>
                <p14:nvPr/>
              </p14:nvContentPartPr>
              <p14:xfrm>
                <a:off x="5468281" y="3085248"/>
                <a:ext cx="12960" cy="16164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A9204D7D-06F5-4015-9F52-7FE89D4C132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32281" y="3049608"/>
                  <a:ext cx="846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B560FBD1-1FCE-43E1-BFD0-FF355497E7B0}"/>
                    </a:ext>
                  </a:extLst>
                </p14:cNvPr>
                <p14:cNvContentPartPr/>
                <p14:nvPr/>
              </p14:nvContentPartPr>
              <p14:xfrm>
                <a:off x="5502481" y="3084528"/>
                <a:ext cx="184680" cy="5148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B560FBD1-1FCE-43E1-BFD0-FF355497E7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66841" y="3048528"/>
                  <a:ext cx="2563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F94BA28F-7119-4C61-BF90-41D6290E7E77}"/>
                    </a:ext>
                  </a:extLst>
                </p14:cNvPr>
                <p14:cNvContentPartPr/>
                <p14:nvPr/>
              </p14:nvContentPartPr>
              <p14:xfrm>
                <a:off x="5749441" y="3013608"/>
                <a:ext cx="170640" cy="5220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F94BA28F-7119-4C61-BF90-41D6290E7E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13801" y="2977608"/>
                  <a:ext cx="2422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92DFE81B-1F7A-4E98-8E31-B1698C590967}"/>
                    </a:ext>
                  </a:extLst>
                </p14:cNvPr>
                <p14:cNvContentPartPr/>
                <p14:nvPr/>
              </p14:nvContentPartPr>
              <p14:xfrm>
                <a:off x="6006481" y="2975448"/>
                <a:ext cx="118440" cy="2376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92DFE81B-1F7A-4E98-8E31-B1698C59096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70841" y="2939448"/>
                  <a:ext cx="1900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C9BD4E06-DEE6-4B72-B5F0-55C973EEF54E}"/>
                    </a:ext>
                  </a:extLst>
                </p14:cNvPr>
                <p14:cNvContentPartPr/>
                <p14:nvPr/>
              </p14:nvContentPartPr>
              <p14:xfrm>
                <a:off x="6189001" y="2939808"/>
                <a:ext cx="75240" cy="169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C9BD4E06-DEE6-4B72-B5F0-55C973EEF54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53361" y="2903808"/>
                  <a:ext cx="1468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0A40584D-C941-4796-9795-3DD04B3E19BF}"/>
                    </a:ext>
                  </a:extLst>
                </p14:cNvPr>
                <p14:cNvContentPartPr/>
                <p14:nvPr/>
              </p14:nvContentPartPr>
              <p14:xfrm>
                <a:off x="6268921" y="2958888"/>
                <a:ext cx="7200" cy="1497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0A40584D-C941-4796-9795-3DD04B3E19B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33281" y="2922888"/>
                  <a:ext cx="78840" cy="22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B0F2118B-1EFD-4FD4-8C6F-0DB2B7FE3A4C}"/>
                  </a:ext>
                </a:extLst>
              </p14:cNvPr>
              <p14:cNvContentPartPr/>
              <p14:nvPr/>
            </p14:nvContentPartPr>
            <p14:xfrm>
              <a:off x="6237961" y="3351288"/>
              <a:ext cx="4680" cy="90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B0F2118B-1EFD-4FD4-8C6F-0DB2B7FE3A4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02321" y="3315648"/>
                <a:ext cx="76320" cy="16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Skupina 24">
            <a:extLst>
              <a:ext uri="{FF2B5EF4-FFF2-40B4-BE49-F238E27FC236}">
                <a16:creationId xmlns:a16="http://schemas.microsoft.com/office/drawing/2014/main" id="{DC231896-4135-428C-B333-6C6E8293D34B}"/>
              </a:ext>
            </a:extLst>
          </p:cNvPr>
          <p:cNvGrpSpPr/>
          <p:nvPr/>
        </p:nvGrpSpPr>
        <p:grpSpPr>
          <a:xfrm>
            <a:off x="6209161" y="3578088"/>
            <a:ext cx="16200" cy="139680"/>
            <a:chOff x="6209161" y="3578088"/>
            <a:chExt cx="16200" cy="1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D628D92F-F89E-4ACA-B99C-B1DDEE330FA5}"/>
                    </a:ext>
                  </a:extLst>
                </p14:cNvPr>
                <p14:cNvContentPartPr/>
                <p14:nvPr/>
              </p14:nvContentPartPr>
              <p14:xfrm>
                <a:off x="6209161" y="3578088"/>
                <a:ext cx="3600" cy="93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D628D92F-F89E-4ACA-B99C-B1DDEE330FA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73521" y="3542088"/>
                  <a:ext cx="752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1686B89E-226E-4CB8-BE7F-AC939A0BDF93}"/>
                    </a:ext>
                  </a:extLst>
                </p14:cNvPr>
                <p14:cNvContentPartPr/>
                <p14:nvPr/>
              </p14:nvContentPartPr>
              <p14:xfrm>
                <a:off x="6212401" y="3593568"/>
                <a:ext cx="12960" cy="12420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1686B89E-226E-4CB8-BE7F-AC939A0BDF9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176761" y="3557568"/>
                  <a:ext cx="8460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2A6267B4-78F8-4814-A2A7-B65579EA0A0C}"/>
                  </a:ext>
                </a:extLst>
              </p14:cNvPr>
              <p14:cNvContentPartPr/>
              <p14:nvPr/>
            </p14:nvContentPartPr>
            <p14:xfrm>
              <a:off x="6225361" y="3839088"/>
              <a:ext cx="20520" cy="14868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2A6267B4-78F8-4814-A2A7-B65579EA0A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89361" y="3803448"/>
                <a:ext cx="921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DD58CDA7-A712-4B96-BF01-A3FC6290FB4C}"/>
                  </a:ext>
                </a:extLst>
              </p14:cNvPr>
              <p14:cNvContentPartPr/>
              <p14:nvPr/>
            </p14:nvContentPartPr>
            <p14:xfrm>
              <a:off x="6213481" y="4111608"/>
              <a:ext cx="18000" cy="14148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DD58CDA7-A712-4B96-BF01-A3FC6290FB4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177841" y="4075968"/>
                <a:ext cx="896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B2559757-9D02-43AE-8E42-DB09BBAF3247}"/>
                  </a:ext>
                </a:extLst>
              </p14:cNvPr>
              <p14:cNvContentPartPr/>
              <p14:nvPr/>
            </p14:nvContentPartPr>
            <p14:xfrm>
              <a:off x="5452801" y="4515888"/>
              <a:ext cx="119160" cy="630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B2559757-9D02-43AE-8E42-DB09BBAF324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416801" y="4480248"/>
                <a:ext cx="1908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A4C24E20-F3EC-4886-AE17-F2EAB5800F36}"/>
                  </a:ext>
                </a:extLst>
              </p14:cNvPr>
              <p14:cNvContentPartPr/>
              <p14:nvPr/>
            </p14:nvContentPartPr>
            <p14:xfrm>
              <a:off x="5786161" y="4451088"/>
              <a:ext cx="69480" cy="792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A4C24E20-F3EC-4886-AE17-F2EAB5800F3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50521" y="4415088"/>
                <a:ext cx="14112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Skupina 23">
            <a:extLst>
              <a:ext uri="{FF2B5EF4-FFF2-40B4-BE49-F238E27FC236}">
                <a16:creationId xmlns:a16="http://schemas.microsoft.com/office/drawing/2014/main" id="{D81843CB-3ADF-4C11-BE67-15162E6312E2}"/>
              </a:ext>
            </a:extLst>
          </p:cNvPr>
          <p:cNvGrpSpPr/>
          <p:nvPr/>
        </p:nvGrpSpPr>
        <p:grpSpPr>
          <a:xfrm>
            <a:off x="6013321" y="4358568"/>
            <a:ext cx="216360" cy="71280"/>
            <a:chOff x="6013321" y="4358568"/>
            <a:chExt cx="216360" cy="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3EC9CF8E-0AEF-429A-A971-DE34081E36BF}"/>
                    </a:ext>
                  </a:extLst>
                </p14:cNvPr>
                <p14:cNvContentPartPr/>
                <p14:nvPr/>
              </p14:nvContentPartPr>
              <p14:xfrm>
                <a:off x="6189001" y="4358568"/>
                <a:ext cx="4680" cy="7128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3EC9CF8E-0AEF-429A-A971-DE34081E36B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53361" y="4322568"/>
                  <a:ext cx="763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4FF78F25-2B41-44DE-8E8E-15939A95CE49}"/>
                    </a:ext>
                  </a:extLst>
                </p14:cNvPr>
                <p14:cNvContentPartPr/>
                <p14:nvPr/>
              </p14:nvContentPartPr>
              <p14:xfrm>
                <a:off x="6013321" y="4413288"/>
                <a:ext cx="71280" cy="720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4FF78F25-2B41-44DE-8E8E-15939A95CE4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77681" y="4377288"/>
                  <a:ext cx="1429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9318AC5B-092B-43A6-A89C-62435D95A386}"/>
                    </a:ext>
                  </a:extLst>
                </p14:cNvPr>
                <p14:cNvContentPartPr/>
                <p14:nvPr/>
              </p14:nvContentPartPr>
              <p14:xfrm>
                <a:off x="6177841" y="4397448"/>
                <a:ext cx="51840" cy="252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9318AC5B-092B-43A6-A89C-62435D95A38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42201" y="4361448"/>
                  <a:ext cx="123480" cy="74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76356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ED4E9-8815-44BD-8C49-15D596394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26FC7E-6631-49E8-8150-029E4A010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165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600" dirty="0"/>
              <a:t>Otázky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600" dirty="0"/>
              <a:t>Diskuse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8790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980B36-183B-3843-98C1-83BAA212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595087"/>
            <a:ext cx="9884229" cy="592830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Zastupitelé vč. členů stavební komise byli v rámci projednávaného materiálu PM 2016/76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13/2016 ze dne 3.11.20216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vyzváni k přípravě požadavků co obec chce a požaduje zapracovat do ÚP.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 startAt="3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v rámci projednávaného materiálu PM 2017/01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č. 1/2017, dne 19.1.2017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informuje o oslovení architektů pro zpracování územního plánu.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7FD47F-3381-8849-8199-B23652039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3950" y="1792242"/>
            <a:ext cx="9434286" cy="15460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43F6E3-EC05-FC46-A0C6-8EB04224F59E}"/>
              </a:ext>
            </a:extLst>
          </p:cNvPr>
          <p:cNvPicPr/>
          <p:nvPr/>
        </p:nvPicPr>
        <p:blipFill rotWithShape="1">
          <a:blip r:embed="rId3"/>
          <a:srcRect b="6202"/>
          <a:stretch/>
        </p:blipFill>
        <p:spPr bwMode="auto">
          <a:xfrm>
            <a:off x="614363" y="4214813"/>
            <a:ext cx="8758237" cy="2127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612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DBACBB7-660A-B34B-B820-1745A9F98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479425"/>
            <a:ext cx="10108334" cy="5562600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v rámci PM  2017/08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2/2017 dne 16.7.2017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informuje 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 nabídkách, které byly na obec doručeny.</a:t>
            </a:r>
          </a:p>
          <a:p>
            <a:pPr>
              <a:buFont typeface="Wingdings 3" pitchFamily="2" charset="2"/>
              <a:buChar char=""/>
            </a:pPr>
            <a:endParaRPr lang="cs-CZ" dirty="0"/>
          </a:p>
          <a:p>
            <a:pPr>
              <a:buFont typeface="Wingdings 3" pitchFamily="2" charset="2"/>
              <a:buChar char=""/>
            </a:pPr>
            <a:endParaRPr lang="cs-CZ" dirty="0"/>
          </a:p>
          <a:p>
            <a:pPr>
              <a:buFont typeface="Wingdings 3" pitchFamily="2" charset="2"/>
              <a:buChar char=""/>
            </a:pPr>
            <a:endParaRPr lang="cs-CZ" dirty="0"/>
          </a:p>
          <a:p>
            <a:pPr>
              <a:buFont typeface="Wingdings 3" pitchFamily="2" charset="2"/>
              <a:buChar char=""/>
            </a:pPr>
            <a:endParaRPr lang="cs-CZ" dirty="0"/>
          </a:p>
          <a:p>
            <a:pPr>
              <a:buFont typeface="Wingdings 3" pitchFamily="2" charset="2"/>
              <a:buChar char=""/>
            </a:pPr>
            <a:endParaRPr lang="cs-CZ" dirty="0"/>
          </a:p>
          <a:p>
            <a:pPr>
              <a:buFont typeface="+mj-lt"/>
              <a:buAutoNum type="arabicPeriod" startAt="5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č.3/2017 dne 6.4.2017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jednohlasně schválilo podpis smlouvy 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 dílo s vybraným zhotovitelem, kancelář C.H.S. Praha s.r.o., ing. arch. Jaroslav Sixta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801724-5853-1A47-BE44-573A3AE57F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146" y="1217068"/>
            <a:ext cx="8926739" cy="20196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317B97-3BD8-2643-B063-D95DCA509F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0545" y="3974328"/>
            <a:ext cx="8950037" cy="26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1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8F90852F-7350-0B45-8148-B800B0DD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72" y="595312"/>
            <a:ext cx="8983229" cy="4248151"/>
          </a:xfrm>
        </p:spPr>
        <p:txBody>
          <a:bodyPr/>
          <a:lstStyle/>
          <a:p>
            <a:pPr>
              <a:buFont typeface="+mj-lt"/>
              <a:buAutoNum type="arabicPeriod" startAt="6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v PM 2017/21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4/2017, dne 17.5.2017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informuje o možnosti podávání návrhů a podnětů k 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návrhu zadání územního plánu.</a:t>
            </a:r>
          </a:p>
          <a:p>
            <a:pPr>
              <a:buFont typeface="+mj-lt"/>
              <a:buAutoNum type="arabicPeriod" startAt="6"/>
            </a:pPr>
            <a:endParaRPr lang="cs-CZ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6"/>
            </a:pPr>
            <a:endParaRPr lang="cs-CZ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6"/>
            </a:pPr>
            <a:endParaRPr lang="cs-CZ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6"/>
            </a:pPr>
            <a:endParaRPr lang="cs-CZ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6"/>
            </a:pPr>
            <a:endParaRPr lang="cs-CZ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6"/>
            </a:pP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Dne 28.8.2017 byl vyvěšeno veřejnou vyhláškou Oznámení zahájení projednávání návrhu Územního plánu Jevany vč. návrhu zadání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endParaRPr lang="cs-CZ" dirty="0"/>
          </a:p>
          <a:p>
            <a:pPr>
              <a:buFont typeface="Wingdings" pitchFamily="2" charset="2"/>
              <a:buChar char="Ø"/>
            </a:pPr>
            <a:endParaRPr lang="cs-CZ" dirty="0"/>
          </a:p>
          <a:p>
            <a:pPr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E482FE-AA24-CC4F-875F-D6ACE601B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5790" y="1416339"/>
            <a:ext cx="8596312" cy="6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D7E50A61-96EA-5E4F-8727-43A64F589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471488"/>
            <a:ext cx="8596312" cy="5570537"/>
          </a:xfrm>
        </p:spPr>
        <p:txBody>
          <a:bodyPr/>
          <a:lstStyle/>
          <a:p>
            <a:pPr>
              <a:buFont typeface="+mj-lt"/>
              <a:buAutoNum type="arabicPeriod" startAt="8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Na základě uplatněných požadavků, připomínek a podnětů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pořizovatel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upravil Návrh zadání. Ten pak spolu s vyhodnocením, jak byly uplatněné požadavky, připomínky a podněty do jeho návrhu zapracovány, předložil zastupitelstvu obce Jevany. Obec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11/2017 dne 14.12.2017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, číslo usnesení 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2017-11-168 schválilo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návrh zadání Územního plánu.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BFD9B9-CE9A-5147-969E-3EBAACC6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0" y="2270941"/>
            <a:ext cx="9293373" cy="31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6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CA257-9E78-7C47-9D05-471DAE8F7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316576"/>
            <a:ext cx="8909579" cy="542699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9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2/2018, dne 8.3.2018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, schválila podpis dodatku č. 1 k 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SoD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, kde na základě připomínkování Krajského úřadu Středočeského kraje byl požadavek na zpracování vlivů územního plánu Jevany na životní prostředí (tzv. SEA, vyhodnocení vlivů na udržitelný rozvoj, Natura) </a:t>
            </a:r>
            <a:endParaRPr lang="cs-CZ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9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9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9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9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9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0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Obec na svém zasedání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4/2020, dne 2.7.2020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vzala na vědomí předložený dodatek č. 2 k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SoD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za změny, které probíhali v rámci zpracování návrhu ÚP a zastupitelé si vyžádali detailní rozpis provedených prací.</a:t>
            </a:r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  <a:p>
            <a:pPr>
              <a:buFont typeface="+mj-lt"/>
              <a:buAutoNum type="arabicPeriod" startAt="9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D37573-A726-7845-B0FC-440D1020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21" y="5238749"/>
            <a:ext cx="8178800" cy="1409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274A59C-412D-684C-B29F-E7DA5266E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" y="1505749"/>
            <a:ext cx="7495117" cy="28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F53BA-F8B6-9143-A45F-4476C36D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71487"/>
            <a:ext cx="8995304" cy="55149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Na následujícím zasedání zastupitelstva </a:t>
            </a:r>
            <a:r>
              <a:rPr lang="cs-CZ" u="sng" dirty="0">
                <a:solidFill>
                  <a:schemeClr val="accent1">
                    <a:lumMod val="75000"/>
                  </a:schemeClr>
                </a:solidFill>
              </a:rPr>
              <a:t>č. 5/2020 dne 3.9.2020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byl projednán komentář k objemu provedených prací. </a:t>
            </a: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endParaRPr lang="cs-CZ" sz="29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endParaRPr lang="cs-CZ" sz="29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endParaRPr lang="cs-CZ" sz="19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 startAt="11"/>
            </a:pPr>
            <a:endParaRPr lang="cs-CZ" sz="19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12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Dne 14.6.2021 byla vyvěšena veřejná vyhláška </a:t>
            </a:r>
            <a:r>
              <a:rPr lang="cs-CZ" i="1" dirty="0">
                <a:solidFill>
                  <a:schemeClr val="accent1">
                    <a:lumMod val="75000"/>
                  </a:schemeClr>
                </a:solidFill>
              </a:rPr>
              <a:t>pro společné jednání dotčených orgánů 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Oznámení zahájení projednávání návrhu Územního plánu Jevany a vyhodnocení vlivů na udržitelný rozvoj návrhu Územního plánu Jevany, jehož součástí je vyhodnocení SEA a Natura 2000. </a:t>
            </a:r>
          </a:p>
          <a:p>
            <a:pPr marL="0" indent="0">
              <a:buNone/>
            </a:pPr>
            <a:r>
              <a:rPr lang="cs-CZ" sz="2900" b="1" dirty="0"/>
              <a:t>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br>
              <a:rPr lang="cs-CZ" b="1" dirty="0"/>
            </a:br>
            <a:endParaRPr lang="cs-CZ" dirty="0"/>
          </a:p>
          <a:p>
            <a:pPr>
              <a:buFont typeface="+mj-lt"/>
              <a:buAutoNum type="arabicPeriod" startAt="11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9A8CA5-4647-244B-9DF3-9323B6C7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14475"/>
            <a:ext cx="7423679" cy="28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04854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Fazeta</Template>
  <TotalTime>1006</TotalTime>
  <Words>1030</Words>
  <Application>Microsoft Office PowerPoint</Application>
  <PresentationFormat>Širokoúhlá obrazovka</PresentationFormat>
  <Paragraphs>147</Paragraphs>
  <Slides>35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Courier New</vt:lpstr>
      <vt:lpstr>Trebuchet MS</vt:lpstr>
      <vt:lpstr>Wingdings</vt:lpstr>
      <vt:lpstr>Wingdings 3</vt:lpstr>
      <vt:lpstr>Fazeta</vt:lpstr>
      <vt:lpstr>Informační schůzka k návrhu územního plánu Jevany</vt:lpstr>
      <vt:lpstr>Obsah setkání</vt:lpstr>
      <vt:lpstr>Časová osa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Odborné informace Ing. arch. Martiny Jánoš, za pořizovatele Městský úřad Říčany </vt:lpstr>
      <vt:lpstr>Základní pojmy  </vt:lpstr>
      <vt:lpstr>Základní pojmy  </vt:lpstr>
      <vt:lpstr>Základní pojmy  </vt:lpstr>
      <vt:lpstr>Proces pořízení ÚP - zjednodušené schéma </vt:lpstr>
      <vt:lpstr>Proces pořízení ÚP - Zadání</vt:lpstr>
      <vt:lpstr>Proces pořízení ÚP – společné jednání </vt:lpstr>
      <vt:lpstr>Proces poříení ÚP – VP a vydání </vt:lpstr>
      <vt:lpstr>Slovo starosty </vt:lpstr>
      <vt:lpstr>Územní plán ZADÁNÍ </vt:lpstr>
      <vt:lpstr>Územní plán ZADÁNÍ</vt:lpstr>
      <vt:lpstr>Územní plán ZADÁNÍ-regulativy</vt:lpstr>
      <vt:lpstr>Územní plán ZADÁNÍ- lesní část Jevan</vt:lpstr>
      <vt:lpstr>Územní plán NÁVRH</vt:lpstr>
      <vt:lpstr>Územní plán NÁVRH-veřejná prostranství, průběžný výkres</vt:lpstr>
      <vt:lpstr>Územní plán NÁVRH-veřejná prostranství, průběžný výkres </vt:lpstr>
      <vt:lpstr>Územní plán NÁVRH-veřejná prostranství, průběžný výkres </vt:lpstr>
      <vt:lpstr>Územní plán NÁVRH-plochy veřejných prostranství</vt:lpstr>
      <vt:lpstr>Územní plán NÁVRH-plochy přestavby</vt:lpstr>
      <vt:lpstr>Územní plán NÁVRH- regulativy</vt:lpstr>
      <vt:lpstr>Aktuální otázky veřejnosti</vt:lpstr>
      <vt:lpstr>Pěší stezka </vt:lpstr>
      <vt:lpstr>Chov hospodářských zvířat</vt:lpstr>
      <vt:lpstr>Pozemek Kociánka</vt:lpstr>
      <vt:lpstr>Pozemek Kociánka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schůzka k návrhu územního plánu Jevany</dc:title>
  <dc:creator>Alice Rašovská</dc:creator>
  <cp:lastModifiedBy>urad</cp:lastModifiedBy>
  <cp:revision>53</cp:revision>
  <cp:lastPrinted>2021-07-28T17:08:07Z</cp:lastPrinted>
  <dcterms:created xsi:type="dcterms:W3CDTF">2021-07-28T11:09:27Z</dcterms:created>
  <dcterms:modified xsi:type="dcterms:W3CDTF">2021-08-04T09:56:33Z</dcterms:modified>
</cp:coreProperties>
</file>